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41" r:id="rId5"/>
    <p:sldId id="347" r:id="rId6"/>
    <p:sldId id="348" r:id="rId7"/>
    <p:sldId id="349" r:id="rId8"/>
    <p:sldId id="350" r:id="rId9"/>
    <p:sldId id="351" r:id="rId10"/>
    <p:sldId id="352" r:id="rId11"/>
    <p:sldId id="35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68538" autoAdjust="0"/>
  </p:normalViewPr>
  <p:slideViewPr>
    <p:cSldViewPr snapToGrid="0">
      <p:cViewPr varScale="1">
        <p:scale>
          <a:sx n="78" d="100"/>
          <a:sy n="78" d="100"/>
        </p:scale>
        <p:origin x="26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haw" userId="cf930bf7-ba7f-4ec0-9225-526cb0af2be3" providerId="ADAL" clId="{2F2FDE57-1773-4B27-91CA-5D41E1DA14BD}"/>
    <pc:docChg chg="modSld">
      <pc:chgData name="Sian Shaw" userId="cf930bf7-ba7f-4ec0-9225-526cb0af2be3" providerId="ADAL" clId="{2F2FDE57-1773-4B27-91CA-5D41E1DA14BD}" dt="2022-09-09T10:52:18.133" v="15" actId="20577"/>
      <pc:docMkLst>
        <pc:docMk/>
      </pc:docMkLst>
      <pc:sldChg chg="modNotesTx">
        <pc:chgData name="Sian Shaw" userId="cf930bf7-ba7f-4ec0-9225-526cb0af2be3" providerId="ADAL" clId="{2F2FDE57-1773-4B27-91CA-5D41E1DA14BD}" dt="2022-09-09T10:52:18.133" v="15" actId="20577"/>
        <pc:sldMkLst>
          <pc:docMk/>
          <pc:sldMk cId="2882792086" sldId="347"/>
        </pc:sldMkLst>
      </pc:sldChg>
      <pc:sldChg chg="modNotesTx">
        <pc:chgData name="Sian Shaw" userId="cf930bf7-ba7f-4ec0-9225-526cb0af2be3" providerId="ADAL" clId="{2F2FDE57-1773-4B27-91CA-5D41E1DA14BD}" dt="2022-09-09T07:33:25.662" v="6" actId="20577"/>
        <pc:sldMkLst>
          <pc:docMk/>
          <pc:sldMk cId="3138516339" sldId="348"/>
        </pc:sldMkLst>
      </pc:sldChg>
      <pc:sldChg chg="modSp modNotesTx">
        <pc:chgData name="Sian Shaw" userId="cf930bf7-ba7f-4ec0-9225-526cb0af2be3" providerId="ADAL" clId="{2F2FDE57-1773-4B27-91CA-5D41E1DA14BD}" dt="2022-09-09T07:34:00.070" v="8" actId="1076"/>
        <pc:sldMkLst>
          <pc:docMk/>
          <pc:sldMk cId="1504603020" sldId="349"/>
        </pc:sldMkLst>
        <pc:spChg chg="mod">
          <ac:chgData name="Sian Shaw" userId="cf930bf7-ba7f-4ec0-9225-526cb0af2be3" providerId="ADAL" clId="{2F2FDE57-1773-4B27-91CA-5D41E1DA14BD}" dt="2022-09-09T07:34:00.070" v="8" actId="1076"/>
          <ac:spMkLst>
            <pc:docMk/>
            <pc:sldMk cId="1504603020" sldId="349"/>
            <ac:spMk id="5" creationId="{8F8E17A9-06B5-1945-A3C1-675E0CE0040A}"/>
          </ac:spMkLst>
        </pc:spChg>
      </pc:sldChg>
      <pc:sldChg chg="modNotesTx">
        <pc:chgData name="Sian Shaw" userId="cf930bf7-ba7f-4ec0-9225-526cb0af2be3" providerId="ADAL" clId="{2F2FDE57-1773-4B27-91CA-5D41E1DA14BD}" dt="2022-09-09T07:34:13.206" v="9" actId="20577"/>
        <pc:sldMkLst>
          <pc:docMk/>
          <pc:sldMk cId="634425832" sldId="351"/>
        </pc:sldMkLst>
      </pc:sldChg>
    </pc:docChg>
  </pc:docChgLst>
  <pc:docChgLst>
    <pc:chgData name="Sian Shaw" userId="cf930bf7-ba7f-4ec0-9225-526cb0af2be3" providerId="ADAL" clId="{6AFD1D10-C3DD-44A9-AFC8-31DE26A801DC}"/>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AS-dCdYZb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Teacher: In assembly today we are going to think about the life of Queen Elizabeth II. It was a long life. Queen Elizabeth II was the longest reigning monarch this country has ever had, she was our queen for 70</a:t>
            </a:r>
            <a:r>
              <a:rPr lang="en-GB" sz="1200" b="1" i="0" u="none" strike="noStrike" kern="1200" dirty="0">
                <a:solidFill>
                  <a:srgbClr val="FF0000"/>
                </a:solidFill>
                <a:effectLst/>
                <a:latin typeface="+mn-lt"/>
                <a:ea typeface="+mn-ea"/>
                <a:cs typeface="+mn-cs"/>
              </a:rPr>
              <a:t> </a:t>
            </a:r>
            <a:r>
              <a:rPr lang="en-GB" sz="1200" b="0" i="0" u="none" strike="noStrike" kern="1200" dirty="0">
                <a:solidFill>
                  <a:schemeClr val="tx1"/>
                </a:solidFill>
                <a:effectLst/>
                <a:latin typeface="+mn-lt"/>
                <a:ea typeface="+mn-ea"/>
                <a:cs typeface="+mn-cs"/>
              </a:rPr>
              <a:t>years. </a:t>
            </a:r>
          </a:p>
          <a:p>
            <a:endParaRPr lang="en-US" dirty="0"/>
          </a:p>
          <a:p>
            <a:r>
              <a:rPr lang="en-US" dirty="0"/>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Elizabeth</a:t>
            </a:r>
            <a:r>
              <a:rPr lang="en-US" baseline="0" dirty="0"/>
              <a:t> II as a child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www.rct.uk/collection/2943653</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Elizabeth II in her coronation robes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a:t>
            </a:r>
            <a:r>
              <a:rPr lang="en-GB" sz="1200" b="0" i="0" kern="1200" dirty="0">
                <a:solidFill>
                  <a:schemeClr val="tx1"/>
                </a:solidFill>
                <a:effectLst/>
                <a:latin typeface="+mn-lt"/>
                <a:ea typeface="+mn-ea"/>
                <a:cs typeface="+mn-cs"/>
              </a:rPr>
              <a:t>2153177</a:t>
            </a:r>
            <a:endParaRPr lang="en-US" b="0" baseline="0" dirty="0"/>
          </a:p>
          <a:p>
            <a:r>
              <a:rPr lang="en-US" baseline="0" dirty="0"/>
              <a:t>Elizabeth II, elderly visiting Westminster Abbey - ©Dean &amp; Chapter of Westminster</a:t>
            </a:r>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130CBB5E-9AB2-1A4D-B600-9D517CB39960}" type="slidenum">
              <a:rPr lang="en-US" smtClean="0"/>
              <a:t>2</a:t>
            </a:fld>
            <a:endParaRPr lang="en-US"/>
          </a:p>
        </p:txBody>
      </p:sp>
    </p:spTree>
    <p:extLst>
      <p:ext uri="{BB962C8B-B14F-4D97-AF65-F5344CB8AC3E}">
        <p14:creationId xmlns:p14="http://schemas.microsoft.com/office/powerpoint/2010/main" val="407724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Teacher: When someone has lived a long life they have a lot of experience of life. They often have wise things to say. Every year, Queen Elizabeth II recorded a special message for her people. It was broadcast (on radio at first,</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then television) on Christmas Day and was known as the Christmas Broadcast. The tradition of the Christmas Broadcast was started by her grandfather King George V, and was continued by her father King George VI. Queen Elizabeth II recorded a Christmas Broadcast almost every single year of her reign. The Broadcast gave her an opportunity to share wise words and to give guidance to people who might be struggling. </a:t>
            </a:r>
          </a:p>
          <a:p>
            <a:br>
              <a:rPr lang="en-GB" dirty="0"/>
            </a:br>
            <a:r>
              <a:rPr lang="en-GB" dirty="0"/>
              <a:t>Teachers Notes</a:t>
            </a:r>
          </a:p>
          <a:p>
            <a:r>
              <a:rPr lang="en-GB" dirty="0"/>
              <a:t>The following slides focus on aspects of Queen Elizabeth II’s life and values: </a:t>
            </a:r>
          </a:p>
          <a:p>
            <a:pPr marL="171450" indent="-171450">
              <a:buFont typeface="Arial" panose="020B0604020202020204" pitchFamily="34" charset="0"/>
              <a:buChar char="•"/>
            </a:pPr>
            <a:r>
              <a:rPr lang="en-GB" dirty="0"/>
              <a:t>service and hard work</a:t>
            </a:r>
          </a:p>
          <a:p>
            <a:pPr marL="171450" indent="-171450">
              <a:buFont typeface="Arial" panose="020B0604020202020204" pitchFamily="34" charset="0"/>
              <a:buChar char="•"/>
            </a:pPr>
            <a:r>
              <a:rPr lang="en-GB" dirty="0"/>
              <a:t>Christian faith</a:t>
            </a:r>
          </a:p>
          <a:p>
            <a:pPr marL="171450" indent="-171450">
              <a:buFont typeface="Arial" panose="020B0604020202020204" pitchFamily="34" charset="0"/>
              <a:buChar char="•"/>
            </a:pPr>
            <a:r>
              <a:rPr lang="en-GB" dirty="0"/>
              <a:t>personal relationships</a:t>
            </a:r>
          </a:p>
          <a:p>
            <a:pPr marL="171450" indent="-171450">
              <a:buFont typeface="Arial" panose="020B0604020202020204" pitchFamily="34" charset="0"/>
              <a:buChar char="•"/>
            </a:pPr>
            <a:r>
              <a:rPr lang="en-GB" dirty="0"/>
              <a:t>sense of humour</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 relevant quote from one of the Christmas broadcasts is used for 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Pose the question ‘</a:t>
            </a:r>
            <a:r>
              <a:rPr lang="en-US" dirty="0"/>
              <a:t>What lessons can we learn from Queen Elizabeth II’s example?’</a:t>
            </a:r>
            <a:r>
              <a:rPr lang="en-US" baseline="0" dirty="0"/>
              <a:t> either after every slide or at the end. </a:t>
            </a:r>
            <a:endParaRPr lang="en-GB" baseline="0" dirty="0"/>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a:t>
            </a:r>
            <a:r>
              <a:rPr lang="en-GB" sz="1200" b="0" i="0" kern="1200" dirty="0">
                <a:solidFill>
                  <a:schemeClr val="tx1"/>
                </a:solidFill>
                <a:effectLst/>
                <a:latin typeface="+mn-lt"/>
                <a:ea typeface="+mn-ea"/>
                <a:cs typeface="+mn-cs"/>
              </a:rPr>
              <a:t>2004814</a:t>
            </a:r>
            <a:endParaRPr lang="en-GB" sz="1200" b="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30CBB5E-9AB2-1A4D-B600-9D517CB39960}" type="slidenum">
              <a:rPr lang="en-US" smtClean="0"/>
              <a:t>3</a:t>
            </a:fld>
            <a:endParaRPr lang="en-US"/>
          </a:p>
        </p:txBody>
      </p:sp>
    </p:spTree>
    <p:extLst>
      <p:ext uri="{BB962C8B-B14F-4D97-AF65-F5344CB8AC3E}">
        <p14:creationId xmlns:p14="http://schemas.microsoft.com/office/powerpoint/2010/main" val="164523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Teacher: </a:t>
            </a:r>
          </a:p>
          <a:p>
            <a:r>
              <a:rPr lang="en-GB" sz="1200" b="0" i="0" u="none" strike="noStrike" kern="1200" dirty="0">
                <a:solidFill>
                  <a:schemeClr val="tx1"/>
                </a:solidFill>
                <a:effectLst/>
                <a:latin typeface="+mn-lt"/>
                <a:ea typeface="+mn-ea"/>
                <a:cs typeface="+mn-cs"/>
              </a:rPr>
              <a:t>This promise was made by Queen Elizabeth II five years before she became queen. She had grown up knowing that one day she would be queen and she had thought deeply about what being a queen meant. She saw the role of queen as one of serving others. This means working for the good of others.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Her coronation at Westminster Abbey in 1953 was stunning, she wore the glittering crown jewels and a beautiful dress. It might sometimes look like a lot of fun to be a king or queen.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During her coronation, she took an oath (a solemn promise) before God to govern her lands according to law. Governing is hard work. It has to be taken seriously. The governor of a country needs to understand and know the laws and customs. Queen Elizabeth II worked very hard all her life to be a good governor and to serve her people. </a:t>
            </a:r>
          </a:p>
          <a:p>
            <a:br>
              <a:rPr lang="en-GB" dirty="0"/>
            </a:br>
            <a:r>
              <a:rPr lang="en-GB" dirty="0"/>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Elizabeth II in her coronation robes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a:t>
            </a:r>
            <a:r>
              <a:rPr lang="en-GB" sz="1200" b="0" i="0" kern="1200" dirty="0">
                <a:solidFill>
                  <a:schemeClr val="tx1"/>
                </a:solidFill>
                <a:effectLst/>
                <a:latin typeface="+mn-lt"/>
                <a:ea typeface="+mn-ea"/>
                <a:cs typeface="+mn-cs"/>
              </a:rPr>
              <a:t>2153177</a:t>
            </a:r>
            <a:endParaRPr lang="en-US" b="0" baseline="0" dirty="0"/>
          </a:p>
          <a:p>
            <a:r>
              <a:rPr lang="en-US" b="0" baseline="0" dirty="0"/>
              <a:t>North Transept – ©Dean &amp; Chapter of Westminster </a:t>
            </a:r>
            <a:endParaRPr lang="en-US" b="1" dirty="0"/>
          </a:p>
        </p:txBody>
      </p:sp>
      <p:sp>
        <p:nvSpPr>
          <p:cNvPr id="4" name="Slide Number Placeholder 3"/>
          <p:cNvSpPr>
            <a:spLocks noGrp="1"/>
          </p:cNvSpPr>
          <p:nvPr>
            <p:ph type="sldNum" sz="quarter" idx="5"/>
          </p:nvPr>
        </p:nvSpPr>
        <p:spPr/>
        <p:txBody>
          <a:bodyPr/>
          <a:lstStyle/>
          <a:p>
            <a:fld id="{130CBB5E-9AB2-1A4D-B600-9D517CB39960}" type="slidenum">
              <a:rPr lang="en-US" smtClean="0"/>
              <a:t>4</a:t>
            </a:fld>
            <a:endParaRPr lang="en-US"/>
          </a:p>
        </p:txBody>
      </p:sp>
    </p:spTree>
    <p:extLst>
      <p:ext uri="{BB962C8B-B14F-4D97-AF65-F5344CB8AC3E}">
        <p14:creationId xmlns:p14="http://schemas.microsoft.com/office/powerpoint/2010/main" val="315757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Queen Elizabeth II had a strong personal Christian faith. As Queen, she was the Supreme Governor of the Church of England. She felt that she must protect the rights of people to follow their own faith or to choose to have no faith. Her Christmas broadcasts were an opportunity for her to explain something of her Christian faith. She often spoke of the importance of forgiveness and of having hope. </a:t>
            </a:r>
          </a:p>
          <a:p>
            <a:endParaRPr lang="en-US" dirty="0"/>
          </a:p>
          <a:p>
            <a:r>
              <a:rPr lang="en-US" dirty="0"/>
              <a:t>Image: </a:t>
            </a:r>
          </a:p>
          <a:p>
            <a:r>
              <a:rPr lang="en-US" dirty="0"/>
              <a:t>©Dean &amp; Chapter</a:t>
            </a:r>
            <a:r>
              <a:rPr lang="en-US" baseline="0" dirty="0"/>
              <a:t> of Westminster </a:t>
            </a:r>
            <a:endParaRPr lang="en-US" dirty="0"/>
          </a:p>
          <a:p>
            <a:endParaRPr lang="en-US" dirty="0"/>
          </a:p>
        </p:txBody>
      </p:sp>
      <p:sp>
        <p:nvSpPr>
          <p:cNvPr id="4" name="Slide Number Placeholder 3"/>
          <p:cNvSpPr>
            <a:spLocks noGrp="1"/>
          </p:cNvSpPr>
          <p:nvPr>
            <p:ph type="sldNum" sz="quarter" idx="5"/>
          </p:nvPr>
        </p:nvSpPr>
        <p:spPr/>
        <p:txBody>
          <a:bodyPr/>
          <a:lstStyle/>
          <a:p>
            <a:fld id="{130CBB5E-9AB2-1A4D-B600-9D517CB39960}" type="slidenum">
              <a:rPr lang="en-US" smtClean="0"/>
              <a:t>5</a:t>
            </a:fld>
            <a:endParaRPr lang="en-US"/>
          </a:p>
        </p:txBody>
      </p:sp>
    </p:spTree>
    <p:extLst>
      <p:ext uri="{BB962C8B-B14F-4D97-AF65-F5344CB8AC3E}">
        <p14:creationId xmlns:p14="http://schemas.microsoft.com/office/powerpoint/2010/main" val="147882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Teacher: </a:t>
            </a:r>
            <a:r>
              <a:rPr lang="en-GB" sz="1200" kern="1200" dirty="0">
                <a:solidFill>
                  <a:schemeClr val="tx1"/>
                </a:solidFill>
                <a:effectLst/>
                <a:latin typeface="+mn-lt"/>
                <a:ea typeface="+mn-ea"/>
                <a:cs typeface="+mn-cs"/>
              </a:rPr>
              <a:t>Queen Elizabeth II married Prince Philip, Duke of Edinburgh at Westminster Abbey in 1947. They were married for </a:t>
            </a:r>
            <a:r>
              <a:rPr lang="en-GB" sz="1200" b="0" kern="1200" dirty="0">
                <a:solidFill>
                  <a:schemeClr val="tx1"/>
                </a:solidFill>
                <a:effectLst/>
                <a:latin typeface="+mn-lt"/>
                <a:ea typeface="+mn-ea"/>
                <a:cs typeface="+mn-cs"/>
              </a:rPr>
              <a:t>73</a:t>
            </a:r>
            <a:r>
              <a:rPr lang="en-GB" sz="1200" kern="1200" dirty="0">
                <a:solidFill>
                  <a:schemeClr val="tx1"/>
                </a:solidFill>
                <a:effectLst/>
                <a:latin typeface="+mn-lt"/>
                <a:ea typeface="+mn-ea"/>
                <a:cs typeface="+mn-cs"/>
              </a:rPr>
              <a:t> years.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1997 Queen Elizabeth II and Prince Philip celebrated their Golden Wedding anniversary. At that time, they had been married for 50 years. Queen Elizabeth II described her feelings for Prince Philip in a speech : 'he has, quite simply, been my strength and stay all these years...’  [</a:t>
            </a:r>
            <a:r>
              <a:rPr lang="en-GB" sz="1200" i="0" kern="1200" dirty="0">
                <a:solidFill>
                  <a:schemeClr val="tx1"/>
                </a:solidFill>
                <a:effectLst/>
                <a:latin typeface="+mn-lt"/>
                <a:ea typeface="+mn-ea"/>
                <a:cs typeface="+mn-cs"/>
              </a:rPr>
              <a:t>Speech given on 20 November 1997 at Banqueting House in London]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Duke of Edinburgh once said that the secret to a happy marriage was tolerance and that Queen Elizabeth II had plenty of tolerance.  What do you think he meant by the word tolerance? Not everyone gets married, but we all benefit from having close friends, people who give us strength and whom we can rely on. </a:t>
            </a:r>
          </a:p>
          <a:p>
            <a:br>
              <a:rPr lang="en-GB" dirty="0"/>
            </a:br>
            <a:r>
              <a:rPr lang="en-GB" dirty="0"/>
              <a:t>Images: </a:t>
            </a:r>
          </a:p>
          <a:p>
            <a:r>
              <a:rPr lang="en-US" b="0" dirty="0"/>
              <a:t>Marriage</a:t>
            </a:r>
            <a:r>
              <a:rPr lang="en-US" b="0" baseline="0" dirty="0"/>
              <a:t> of Elizabeth II and Philip - </a:t>
            </a:r>
            <a:r>
              <a:rPr lang="en-GB" sz="1200" b="0" kern="1200" dirty="0">
                <a:solidFill>
                  <a:schemeClr val="tx1"/>
                </a:solidFill>
                <a:effectLst/>
                <a:latin typeface="+mn-lt"/>
                <a:ea typeface="+mn-ea"/>
                <a:cs typeface="+mn-cs"/>
              </a:rPr>
              <a:t>Royal Collection Trust / © Her Majesty Queen Elizabeth II 2022</a:t>
            </a:r>
            <a:r>
              <a:rPr lang="en-GB" sz="1200" b="0" kern="1200" baseline="0" dirty="0">
                <a:solidFill>
                  <a:schemeClr val="tx1"/>
                </a:solidFill>
                <a:effectLst/>
                <a:latin typeface="+mn-lt"/>
                <a:ea typeface="+mn-ea"/>
                <a:cs typeface="+mn-cs"/>
              </a:rPr>
              <a:t> www.rct.uk/collection/2805954</a:t>
            </a:r>
            <a:endParaRPr lang="en-US" b="1" dirty="0"/>
          </a:p>
          <a:p>
            <a:r>
              <a:rPr lang="en-US" b="0" dirty="0"/>
              <a:t>Elizabeth</a:t>
            </a:r>
            <a:r>
              <a:rPr lang="en-US" b="0" baseline="0" dirty="0"/>
              <a:t> II and Philip at Westminster Abbey service – ©Dean &amp; Chapter of Westminster</a:t>
            </a:r>
            <a:endParaRPr lang="en-US" b="0" dirty="0"/>
          </a:p>
        </p:txBody>
      </p:sp>
      <p:sp>
        <p:nvSpPr>
          <p:cNvPr id="4" name="Slide Number Placeholder 3"/>
          <p:cNvSpPr>
            <a:spLocks noGrp="1"/>
          </p:cNvSpPr>
          <p:nvPr>
            <p:ph type="sldNum" sz="quarter" idx="5"/>
          </p:nvPr>
        </p:nvSpPr>
        <p:spPr/>
        <p:txBody>
          <a:bodyPr/>
          <a:lstStyle/>
          <a:p>
            <a:fld id="{130CBB5E-9AB2-1A4D-B600-9D517CB39960}" type="slidenum">
              <a:rPr lang="en-US" smtClean="0"/>
              <a:t>6</a:t>
            </a:fld>
            <a:endParaRPr lang="en-US"/>
          </a:p>
        </p:txBody>
      </p:sp>
    </p:spTree>
    <p:extLst>
      <p:ext uri="{BB962C8B-B14F-4D97-AF65-F5344CB8AC3E}">
        <p14:creationId xmlns:p14="http://schemas.microsoft.com/office/powerpoint/2010/main" val="28281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Clip</a:t>
            </a:r>
            <a:r>
              <a:rPr lang="en-US" baseline="0" dirty="0"/>
              <a:t> 1.17 onwards - </a:t>
            </a:r>
            <a:r>
              <a:rPr lang="en-GB" dirty="0">
                <a:hlinkClick r:id="rId3"/>
              </a:rPr>
              <a:t>https://www.youtube.com/watch?v=1AS-dCdYZbo</a:t>
            </a:r>
            <a:endParaRPr lang="en-GB" dirty="0"/>
          </a:p>
          <a:p>
            <a:r>
              <a:rPr lang="en-US" dirty="0"/>
              <a:t>Teacher:</a:t>
            </a:r>
            <a:r>
              <a:rPr lang="en-US" baseline="0" dirty="0"/>
              <a:t> </a:t>
            </a:r>
            <a:r>
              <a:rPr lang="en-US" dirty="0"/>
              <a:t>Queen Elizabeth II’s grandson, Prince William once described what made his grandparents laugh. He </a:t>
            </a:r>
            <a:r>
              <a:rPr lang="en-US" i="0" dirty="0"/>
              <a:t>said ‘</a:t>
            </a:r>
            <a:r>
              <a:rPr lang="en-GB" sz="1200" b="0" i="0" u="none" strike="noStrike" kern="1200" dirty="0">
                <a:solidFill>
                  <a:schemeClr val="tx1"/>
                </a:solidFill>
                <a:effectLst/>
                <a:latin typeface="+mn-lt"/>
                <a:ea typeface="+mn-ea"/>
                <a:cs typeface="+mn-cs"/>
              </a:rPr>
              <a:t>When things go wrong – they absolutely adore it because obviously everything always has to be right, but when things go wrong around them they’re the first people to laugh.”</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Queen Elizabeth II’s husband, Prince Philip, was known to make her laugh. Queen Elizabeth II had a healthy sense of humour herself. During the London Olympics in 2012, she made a short film with the actor Daniel Craig (playing</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James Bond).</a:t>
            </a:r>
            <a:r>
              <a:rPr lang="en-GB" sz="1200" b="0" i="0" u="none" strike="noStrike" kern="1200" baseline="0" dirty="0">
                <a:solidFill>
                  <a:schemeClr val="tx1"/>
                </a:solidFill>
                <a:effectLst/>
                <a:latin typeface="+mn-lt"/>
                <a:ea typeface="+mn-ea"/>
                <a:cs typeface="+mn-cs"/>
              </a:rPr>
              <a:t> This is just</a:t>
            </a:r>
            <a:r>
              <a:rPr lang="en-GB" sz="1200" b="0" i="0" u="none" strike="noStrike" kern="1200" dirty="0">
                <a:solidFill>
                  <a:schemeClr val="tx1"/>
                </a:solidFill>
                <a:effectLst/>
                <a:latin typeface="+mn-lt"/>
                <a:ea typeface="+mn-ea"/>
                <a:cs typeface="+mn-cs"/>
              </a:rPr>
              <a:t> one example of her sense of humour. [Watch condensed film clip]</a:t>
            </a:r>
          </a:p>
          <a:p>
            <a:endParaRPr lang="en-US" dirty="0"/>
          </a:p>
          <a:p>
            <a:r>
              <a:rPr lang="en-US" dirty="0"/>
              <a:t>What lessons can we learn from Queen Elizabeth II’s example? </a:t>
            </a:r>
          </a:p>
          <a:p>
            <a:endParaRPr lang="en-US" dirty="0"/>
          </a:p>
          <a:p>
            <a:r>
              <a:rPr lang="en-US" dirty="0"/>
              <a:t>Image: </a:t>
            </a:r>
          </a:p>
          <a:p>
            <a:r>
              <a:rPr lang="en-US" dirty="0"/>
              <a:t>©Dean &amp; Chapter</a:t>
            </a:r>
            <a:r>
              <a:rPr lang="en-US" baseline="0" dirty="0"/>
              <a:t> of Westminster </a:t>
            </a:r>
            <a:endParaRPr lang="en-US" dirty="0"/>
          </a:p>
          <a:p>
            <a:endParaRPr lang="en-US" dirty="0"/>
          </a:p>
        </p:txBody>
      </p:sp>
      <p:sp>
        <p:nvSpPr>
          <p:cNvPr id="4" name="Slide Number Placeholder 3"/>
          <p:cNvSpPr>
            <a:spLocks noGrp="1"/>
          </p:cNvSpPr>
          <p:nvPr>
            <p:ph type="sldNum" sz="quarter" idx="5"/>
          </p:nvPr>
        </p:nvSpPr>
        <p:spPr/>
        <p:txBody>
          <a:bodyPr/>
          <a:lstStyle/>
          <a:p>
            <a:fld id="{130CBB5E-9AB2-1A4D-B600-9D517CB39960}" type="slidenum">
              <a:rPr lang="en-US" smtClean="0"/>
              <a:t>7</a:t>
            </a:fld>
            <a:endParaRPr lang="en-US"/>
          </a:p>
        </p:txBody>
      </p:sp>
    </p:spTree>
    <p:extLst>
      <p:ext uri="{BB962C8B-B14F-4D97-AF65-F5344CB8AC3E}">
        <p14:creationId xmlns:p14="http://schemas.microsoft.com/office/powerpoint/2010/main" val="92414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lessons for life can we learn from Queen Elizabeth II’s example? [take a few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lessons can we learn from the wisdom of people who have lived a long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What might we do ourselves to remember Queen Elizabeth II at this sad time? </a:t>
            </a:r>
            <a:endParaRPr lang="en-US" dirty="0"/>
          </a:p>
          <a:p>
            <a:r>
              <a:rPr lang="en-GB" sz="1200" b="0" i="0" u="none" strike="noStrike" kern="1200" dirty="0">
                <a:solidFill>
                  <a:schemeClr val="tx1"/>
                </a:solidFill>
                <a:effectLst/>
                <a:latin typeface="+mn-lt"/>
                <a:ea typeface="+mn-ea"/>
                <a:cs typeface="+mn-cs"/>
              </a:rPr>
              <a:t>If you have an elderly relation or neighbour perhaps you could have a chat with them and ask them to tell you what they think is important in life. You could talk to them about this assembly and find out what their memories of Queen Elizabeth II are. </a:t>
            </a:r>
            <a:br>
              <a:rPr lang="en-GB" dirty="0"/>
            </a:br>
            <a:endParaRPr lang="en-GB" dirty="0"/>
          </a:p>
          <a:p>
            <a:r>
              <a:rPr lang="en-US" dirty="0"/>
              <a:t>Image:</a:t>
            </a:r>
            <a:r>
              <a:rPr lang="en-US" baseline="0" dirty="0"/>
              <a:t> Shutterstock </a:t>
            </a:r>
          </a:p>
          <a:p>
            <a:endParaRPr lang="en-US" dirty="0"/>
          </a:p>
        </p:txBody>
      </p:sp>
      <p:sp>
        <p:nvSpPr>
          <p:cNvPr id="4" name="Slide Number Placeholder 3"/>
          <p:cNvSpPr>
            <a:spLocks noGrp="1"/>
          </p:cNvSpPr>
          <p:nvPr>
            <p:ph type="sldNum" sz="quarter" idx="5"/>
          </p:nvPr>
        </p:nvSpPr>
        <p:spPr/>
        <p:txBody>
          <a:bodyPr/>
          <a:lstStyle/>
          <a:p>
            <a:fld id="{130CBB5E-9AB2-1A4D-B600-9D517CB39960}" type="slidenum">
              <a:rPr lang="en-US" smtClean="0"/>
              <a:t>8</a:t>
            </a:fld>
            <a:endParaRPr lang="en-US"/>
          </a:p>
        </p:txBody>
      </p:sp>
    </p:spTree>
    <p:extLst>
      <p:ext uri="{BB962C8B-B14F-4D97-AF65-F5344CB8AC3E}">
        <p14:creationId xmlns:p14="http://schemas.microsoft.com/office/powerpoint/2010/main" val="943751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600A-21BC-354C-A769-ECF6F5CB20B7}"/>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78C297DA-7EC5-854B-B837-451E84F3F4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0D12165-F900-704E-97FE-8C8207C8551F}"/>
              </a:ext>
            </a:extLst>
          </p:cNvPr>
          <p:cNvSpPr>
            <a:spLocks noGrp="1"/>
          </p:cNvSpPr>
          <p:nvPr>
            <p:ph type="dt" sz="half" idx="10"/>
          </p:nvPr>
        </p:nvSpPr>
        <p:spPr/>
        <p:txBody>
          <a:bodyPr/>
          <a:lstStyle/>
          <a:p>
            <a:fld id="{AC62E036-97D0-6340-9AF9-A730372A0969}" type="datetimeFigureOut">
              <a:rPr lang="en-US" smtClean="0"/>
              <a:t>9/9/2022</a:t>
            </a:fld>
            <a:endParaRPr lang="en-US"/>
          </a:p>
        </p:txBody>
      </p:sp>
      <p:sp>
        <p:nvSpPr>
          <p:cNvPr id="5" name="Footer Placeholder 4">
            <a:extLst>
              <a:ext uri="{FF2B5EF4-FFF2-40B4-BE49-F238E27FC236}">
                <a16:creationId xmlns:a16="http://schemas.microsoft.com/office/drawing/2014/main" id="{0297A392-F360-1046-A160-2629C8A01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D9863-3789-D74B-9A5B-4C7C30FCCD07}"/>
              </a:ext>
            </a:extLst>
          </p:cNvPr>
          <p:cNvSpPr>
            <a:spLocks noGrp="1"/>
          </p:cNvSpPr>
          <p:nvPr>
            <p:ph type="sldNum" sz="quarter" idx="12"/>
          </p:nvPr>
        </p:nvSpPr>
        <p:spPr/>
        <p:txBody>
          <a:bodyPr/>
          <a:lstStyle/>
          <a:p>
            <a:fld id="{AC8021FF-62B4-A945-8100-B539EEDDDEED}" type="slidenum">
              <a:rPr lang="en-US" smtClean="0"/>
              <a:t>‹#›</a:t>
            </a:fld>
            <a:endParaRPr lang="en-US"/>
          </a:p>
        </p:txBody>
      </p:sp>
    </p:spTree>
    <p:extLst>
      <p:ext uri="{BB962C8B-B14F-4D97-AF65-F5344CB8AC3E}">
        <p14:creationId xmlns:p14="http://schemas.microsoft.com/office/powerpoint/2010/main" val="224277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 id="2147483681" r:id="rId16"/>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AS-dCdYZbo"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©Dean and Chapter of Westminster</a:t>
            </a:r>
          </a:p>
        </p:txBody>
      </p:sp>
      <p:sp>
        <p:nvSpPr>
          <p:cNvPr id="12" name="TextBox 11"/>
          <p:cNvSpPr txBox="1"/>
          <p:nvPr/>
        </p:nvSpPr>
        <p:spPr>
          <a:xfrm>
            <a:off x="352949" y="1068552"/>
            <a:ext cx="4447651" cy="523220"/>
          </a:xfrm>
          <a:prstGeom prst="rect">
            <a:avLst/>
          </a:prstGeom>
          <a:solidFill>
            <a:schemeClr val="tx2"/>
          </a:solidFill>
        </p:spPr>
        <p:txBody>
          <a:bodyPr wrap="square" rtlCol="0">
            <a:spAutoFit/>
          </a:bodyPr>
          <a:lstStyle/>
          <a:p>
            <a:r>
              <a:rPr lang="en-GB" sz="2800" b="1" dirty="0">
                <a:solidFill>
                  <a:schemeClr val="bg1"/>
                </a:solidFill>
                <a:latin typeface="+mj-lt"/>
              </a:rPr>
              <a:t>Life of Queen Elizabeth II</a:t>
            </a:r>
          </a:p>
        </p:txBody>
      </p:sp>
      <p:sp>
        <p:nvSpPr>
          <p:cNvPr id="14" name="Title 8">
            <a:extLst>
              <a:ext uri="{FF2B5EF4-FFF2-40B4-BE49-F238E27FC236}">
                <a16:creationId xmlns:a16="http://schemas.microsoft.com/office/drawing/2014/main" id="{F89B5B11-7758-448D-AC81-23E46063A519}"/>
              </a:ext>
            </a:extLst>
          </p:cNvPr>
          <p:cNvSpPr txBox="1">
            <a:spLocks/>
          </p:cNvSpPr>
          <p:nvPr/>
        </p:nvSpPr>
        <p:spPr>
          <a:xfrm>
            <a:off x="352949" y="1621350"/>
            <a:ext cx="2700802" cy="397231"/>
          </a:xfrm>
          <a:prstGeom prst="rect">
            <a:avLst/>
          </a:prstGeom>
          <a:solidFill>
            <a:schemeClr val="tx2"/>
          </a:solidFill>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GB" sz="2000" b="0" dirty="0">
                <a:solidFill>
                  <a:schemeClr val="bg1"/>
                </a:solidFill>
              </a:rPr>
              <a:t>Assembly for primary</a:t>
            </a:r>
          </a:p>
        </p:txBody>
      </p:sp>
    </p:spTree>
    <p:extLst>
      <p:ext uri="{BB962C8B-B14F-4D97-AF65-F5344CB8AC3E}">
        <p14:creationId xmlns:p14="http://schemas.microsoft.com/office/powerpoint/2010/main" val="421350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7646" y="1968016"/>
            <a:ext cx="2959060" cy="3696513"/>
          </a:xfrm>
          <a:prstGeom prst="rect">
            <a:avLst/>
          </a:prstGeom>
        </p:spPr>
      </p:pic>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0001" y="3079868"/>
            <a:ext cx="2438400" cy="36576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646" y="998399"/>
            <a:ext cx="2946581" cy="3288594"/>
          </a:xfrm>
          <a:prstGeom prst="rect">
            <a:avLst/>
          </a:prstGeom>
        </p:spPr>
      </p:pic>
    </p:spTree>
    <p:extLst>
      <p:ext uri="{BB962C8B-B14F-4D97-AF65-F5344CB8AC3E}">
        <p14:creationId xmlns:p14="http://schemas.microsoft.com/office/powerpoint/2010/main" val="288279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E17A9-06B5-1945-A3C1-675E0CE0040A}"/>
              </a:ext>
            </a:extLst>
          </p:cNvPr>
          <p:cNvSpPr>
            <a:spLocks noGrp="1"/>
          </p:cNvSpPr>
          <p:nvPr>
            <p:ph idx="1"/>
          </p:nvPr>
        </p:nvSpPr>
        <p:spPr>
          <a:xfrm>
            <a:off x="263646" y="5556369"/>
            <a:ext cx="4108863" cy="706853"/>
          </a:xfrm>
        </p:spPr>
        <p:txBody>
          <a:bodyPr>
            <a:noAutofit/>
          </a:bodyPr>
          <a:lstStyle/>
          <a:p>
            <a:r>
              <a:rPr lang="en-GB" dirty="0"/>
              <a:t>‘Pray that God may give me wisdom and strength’ </a:t>
            </a:r>
          </a:p>
          <a:p>
            <a:r>
              <a:rPr lang="en-GB" dirty="0"/>
              <a:t>Queen Elizabeth II, Christmas Broadcast 1952</a:t>
            </a:r>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2454" y="991567"/>
            <a:ext cx="3814042" cy="5271655"/>
          </a:xfrm>
          <a:prstGeom prst="rect">
            <a:avLst/>
          </a:prstGeom>
        </p:spPr>
      </p:pic>
    </p:spTree>
    <p:extLst>
      <p:ext uri="{BB962C8B-B14F-4D97-AF65-F5344CB8AC3E}">
        <p14:creationId xmlns:p14="http://schemas.microsoft.com/office/powerpoint/2010/main" val="313851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442633" y="5974776"/>
            <a:ext cx="8258734" cy="47703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declare before you all that my whole life whether it be long or short shall be devoted to your service ‘</a:t>
            </a:r>
            <a:br>
              <a:rPr lang="en-GB" dirty="0"/>
            </a:br>
            <a:r>
              <a:rPr lang="en-GB" dirty="0"/>
              <a:t>Queen Elizabeth II, radio broadcast 1947</a:t>
            </a:r>
            <a:endParaRPr lang="en-GB"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5499" y="1235033"/>
            <a:ext cx="3494730" cy="4509329"/>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548" y="1235033"/>
            <a:ext cx="3607694" cy="4506800"/>
          </a:xfrm>
          <a:prstGeom prst="rect">
            <a:avLst/>
          </a:prstGeom>
        </p:spPr>
      </p:pic>
    </p:spTree>
    <p:extLst>
      <p:ext uri="{BB962C8B-B14F-4D97-AF65-F5344CB8AC3E}">
        <p14:creationId xmlns:p14="http://schemas.microsoft.com/office/powerpoint/2010/main" val="150460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362753" y="5688281"/>
            <a:ext cx="8258734" cy="748145"/>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‘Forgiveness lies at the heart of the Christian faith. It can heal broken families, it can restore friendships and it can reconcile divided communities. It is in forgiveness that we feel the power of God’s love.’</a:t>
            </a:r>
          </a:p>
          <a:p>
            <a:r>
              <a:rPr lang="en-GB" dirty="0"/>
              <a:t>Queen Elizabeth II, Christmas Broadcast, 2015</a:t>
            </a:r>
          </a:p>
        </p:txBody>
      </p:sp>
      <p:pic>
        <p:nvPicPr>
          <p:cNvPr id="6" name="Content Placeholder 5"/>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262381" y="1090196"/>
            <a:ext cx="6599084" cy="4399389"/>
          </a:xfrm>
        </p:spPr>
      </p:pic>
    </p:spTree>
    <p:extLst>
      <p:ext uri="{BB962C8B-B14F-4D97-AF65-F5344CB8AC3E}">
        <p14:creationId xmlns:p14="http://schemas.microsoft.com/office/powerpoint/2010/main" val="63553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484195" y="5700156"/>
            <a:ext cx="8258734" cy="748145"/>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‘…people matter, and it is our relationship with one another that is most important... Kindness, sympathy, resolution, and courteous behaviour are infectious.’</a:t>
            </a:r>
          </a:p>
          <a:p>
            <a:r>
              <a:rPr lang="en-GB" dirty="0"/>
              <a:t>Queen Elizabeth II, Christmas Broadcast 1975</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1706" y="1223888"/>
            <a:ext cx="4111223" cy="421691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195" y="1223888"/>
            <a:ext cx="4090403" cy="4216910"/>
          </a:xfrm>
          <a:prstGeom prst="rect">
            <a:avLst/>
          </a:prstGeom>
        </p:spPr>
      </p:pic>
    </p:spTree>
    <p:extLst>
      <p:ext uri="{BB962C8B-B14F-4D97-AF65-F5344CB8AC3E}">
        <p14:creationId xmlns:p14="http://schemas.microsoft.com/office/powerpoint/2010/main" val="63442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4762005" y="5688281"/>
            <a:ext cx="3859482" cy="74814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 us not take ourselves too seriously’</a:t>
            </a:r>
          </a:p>
          <a:p>
            <a:r>
              <a:rPr lang="en-GB" dirty="0"/>
              <a:t>Queen Elizabeth II, </a:t>
            </a:r>
            <a:r>
              <a:rPr lang="en-US" dirty="0"/>
              <a:t>Christmas Broadcast, 1991</a:t>
            </a:r>
          </a:p>
        </p:txBody>
      </p:sp>
      <p:sp>
        <p:nvSpPr>
          <p:cNvPr id="2" name="TextBox 1"/>
          <p:cNvSpPr txBox="1"/>
          <p:nvPr/>
        </p:nvSpPr>
        <p:spPr>
          <a:xfrm>
            <a:off x="4762005" y="2470068"/>
            <a:ext cx="3859481" cy="923330"/>
          </a:xfrm>
          <a:prstGeom prst="rect">
            <a:avLst/>
          </a:prstGeom>
          <a:noFill/>
        </p:spPr>
        <p:txBody>
          <a:bodyPr wrap="square" rtlCol="0">
            <a:spAutoFit/>
          </a:bodyPr>
          <a:lstStyle/>
          <a:p>
            <a:r>
              <a:rPr lang="en-US" dirty="0">
                <a:hlinkClick r:id="rId3"/>
              </a:rPr>
              <a:t>Watch this clip</a:t>
            </a:r>
            <a:r>
              <a:rPr lang="en-US" dirty="0"/>
              <a:t> from the London Olympics in 2012, when Queen Elizabeth II met James Bond</a:t>
            </a:r>
            <a:endParaRPr lang="en-GB"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646" y="1238414"/>
            <a:ext cx="4322371" cy="4824761"/>
          </a:xfrm>
          <a:prstGeom prst="rect">
            <a:avLst/>
          </a:prstGeom>
        </p:spPr>
      </p:pic>
    </p:spTree>
    <p:extLst>
      <p:ext uri="{BB962C8B-B14F-4D97-AF65-F5344CB8AC3E}">
        <p14:creationId xmlns:p14="http://schemas.microsoft.com/office/powerpoint/2010/main" val="245520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362753" y="5328061"/>
            <a:ext cx="8258734" cy="11697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‘Now it is our turn to work for a future which our grandchildren will step into one day….</a:t>
            </a:r>
          </a:p>
          <a:p>
            <a:r>
              <a:rPr lang="en-GB" dirty="0"/>
              <a:t>We can do this if we have the good sense to learn from the experience of those who have gone before us…’</a:t>
            </a:r>
          </a:p>
          <a:p>
            <a:r>
              <a:rPr lang="en-GB" dirty="0"/>
              <a:t>Queen Elizabeth II, Christmas Broadcast 1978</a:t>
            </a:r>
          </a:p>
        </p:txBody>
      </p:sp>
      <p:pic>
        <p:nvPicPr>
          <p:cNvPr id="8" name="Picture 7">
            <a:extLst>
              <a:ext uri="{FF2B5EF4-FFF2-40B4-BE49-F238E27FC236}">
                <a16:creationId xmlns:a16="http://schemas.microsoft.com/office/drawing/2014/main" id="{869E7F07-9F44-43FD-9A37-BE8DEA9798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48000" y="992916"/>
            <a:ext cx="6048000" cy="4029534"/>
          </a:xfrm>
          <a:prstGeom prst="rect">
            <a:avLst/>
          </a:prstGeom>
        </p:spPr>
      </p:pic>
    </p:spTree>
    <p:extLst>
      <p:ext uri="{BB962C8B-B14F-4D97-AF65-F5344CB8AC3E}">
        <p14:creationId xmlns:p14="http://schemas.microsoft.com/office/powerpoint/2010/main" val="3012031049"/>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8bedca-0699-49e1-97e1-14424d7eca52" xsi:nil="true"/>
    <lcf76f155ced4ddcb4097134ff3c332f xmlns="40e3bd4d-ad2a-475f-b877-b0398ba3b9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6" ma:contentTypeDescription="Create a new document." ma:contentTypeScope="" ma:versionID="8baf188132d20b6baed1bab04a2cc971">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23a4e24bd45a2f036932d35601fe14a6"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e4e769-92f6-4c7b-a54a-0c1998c931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0e94cf-848f-4704-af7b-940beeeecf82}" ma:internalName="TaxCatchAll" ma:showField="CatchAllData" ma:web="cf8bedca-0699-49e1-97e1-14424d7ec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24DE2-EBE7-4A03-A99E-848FBB0BA476}">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cf8bedca-0699-49e1-97e1-14424d7eca52"/>
    <ds:schemaRef ds:uri="40e3bd4d-ad2a-475f-b877-b0398ba3b99b"/>
    <ds:schemaRef ds:uri="http://www.w3.org/XML/1998/namespace"/>
  </ds:schemaRefs>
</ds:datastoreItem>
</file>

<file path=customXml/itemProps2.xml><?xml version="1.0" encoding="utf-8"?>
<ds:datastoreItem xmlns:ds="http://schemas.openxmlformats.org/officeDocument/2006/customXml" ds:itemID="{74AD0BF1-53D5-40B9-8E71-887D31168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bd4d-ad2a-475f-b877-b0398ba3b99b"/>
    <ds:schemaRef ds:uri="cf8bedca-0699-49e1-97e1-14424d7e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0E0440-DBF3-400F-8833-53469A830B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2226</TotalTime>
  <Words>1357</Words>
  <Application>Microsoft Office PowerPoint</Application>
  <PresentationFormat>On-screen Show (4:3)</PresentationFormat>
  <Paragraphs>88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227</cp:revision>
  <dcterms:created xsi:type="dcterms:W3CDTF">2019-02-11T11:01:41Z</dcterms:created>
  <dcterms:modified xsi:type="dcterms:W3CDTF">2022-09-09T10:52:22Z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2547200.00000000</vt:lpwstr>
  </property>
  <property fmtid="{D5CDD505-2E9C-101B-9397-08002B2CF9AE}" pid="3" name="ContentTypeId">
    <vt:lpwstr>0x010100899B12D7A456C14398158806C91B7301</vt:lpwstr>
  </property>
  <property fmtid="{D5CDD505-2E9C-101B-9397-08002B2CF9AE}" pid="4" name="MediaServiceImageTags">
    <vt:lpwstr/>
  </property>
</Properties>
</file>