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41" r:id="rId5"/>
    <p:sldId id="348" r:id="rId6"/>
    <p:sldId id="349" r:id="rId7"/>
    <p:sldId id="350" r:id="rId8"/>
    <p:sldId id="351" r:id="rId9"/>
    <p:sldId id="352" r:id="rId10"/>
    <p:sldId id="353" r:id="rId11"/>
    <p:sldId id="354" r:id="rId12"/>
    <p:sldId id="355" r:id="rId13"/>
    <p:sldId id="356" r:id="rId14"/>
    <p:sldId id="357" r:id="rId15"/>
    <p:sldId id="360" r:id="rId16"/>
    <p:sldId id="361" r:id="rId17"/>
    <p:sldId id="35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A8CE3-4FE9-CD75-0F62-6C1D29C03134}" v="3" dt="2022-09-09T08:31:26.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68148" autoAdjust="0"/>
  </p:normalViewPr>
  <p:slideViewPr>
    <p:cSldViewPr snapToGrid="0">
      <p:cViewPr varScale="1">
        <p:scale>
          <a:sx n="78" d="100"/>
          <a:sy n="78" d="100"/>
        </p:scale>
        <p:origin x="260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cf930bf7-ba7f-4ec0-9225-526cb0af2be3" providerId="ADAL" clId="{50527852-47D1-4B16-83ED-26DA1AF67771}"/>
    <pc:docChg chg="custSel modSld">
      <pc:chgData name="Sian Shaw" userId="cf930bf7-ba7f-4ec0-9225-526cb0af2be3" providerId="ADAL" clId="{50527852-47D1-4B16-83ED-26DA1AF67771}" dt="2022-09-09T11:04:09.623" v="22" actId="20577"/>
      <pc:docMkLst>
        <pc:docMk/>
      </pc:docMkLst>
      <pc:sldChg chg="modNotesTx">
        <pc:chgData name="Sian Shaw" userId="cf930bf7-ba7f-4ec0-9225-526cb0af2be3" providerId="ADAL" clId="{50527852-47D1-4B16-83ED-26DA1AF67771}" dt="2022-09-09T11:04:09.623" v="22" actId="20577"/>
        <pc:sldMkLst>
          <pc:docMk/>
          <pc:sldMk cId="1014528099" sldId="348"/>
        </pc:sldMkLst>
      </pc:sldChg>
      <pc:sldChg chg="addSp delSp modNotesTx">
        <pc:chgData name="Sian Shaw" userId="cf930bf7-ba7f-4ec0-9225-526cb0af2be3" providerId="ADAL" clId="{50527852-47D1-4B16-83ED-26DA1AF67771}" dt="2022-09-09T11:00:41.158" v="21" actId="20577"/>
        <pc:sldMkLst>
          <pc:docMk/>
          <pc:sldMk cId="4012396038" sldId="349"/>
        </pc:sldMkLst>
        <pc:spChg chg="add">
          <ac:chgData name="Sian Shaw" userId="cf930bf7-ba7f-4ec0-9225-526cb0af2be3" providerId="ADAL" clId="{50527852-47D1-4B16-83ED-26DA1AF67771}" dt="2022-09-09T10:45:13.501" v="7"/>
          <ac:spMkLst>
            <pc:docMk/>
            <pc:sldMk cId="4012396038" sldId="349"/>
            <ac:spMk id="6" creationId="{2E024D30-DBBB-415E-9943-95ED950DFED0}"/>
          </ac:spMkLst>
        </pc:spChg>
        <pc:spChg chg="add">
          <ac:chgData name="Sian Shaw" userId="cf930bf7-ba7f-4ec0-9225-526cb0af2be3" providerId="ADAL" clId="{50527852-47D1-4B16-83ED-26DA1AF67771}" dt="2022-09-09T10:45:18.018" v="8"/>
          <ac:spMkLst>
            <pc:docMk/>
            <pc:sldMk cId="4012396038" sldId="349"/>
            <ac:spMk id="8" creationId="{F362588A-A70F-4867-B373-0F64C1B67EC0}"/>
          </ac:spMkLst>
        </pc:spChg>
        <pc:spChg chg="add">
          <ac:chgData name="Sian Shaw" userId="cf930bf7-ba7f-4ec0-9225-526cb0af2be3" providerId="ADAL" clId="{50527852-47D1-4B16-83ED-26DA1AF67771}" dt="2022-09-09T10:45:35.628" v="11"/>
          <ac:spMkLst>
            <pc:docMk/>
            <pc:sldMk cId="4012396038" sldId="349"/>
            <ac:spMk id="11" creationId="{6E76F8F0-EB36-4731-B40B-B3155C57A90F}"/>
          </ac:spMkLst>
        </pc:spChg>
        <pc:spChg chg="add">
          <ac:chgData name="Sian Shaw" userId="cf930bf7-ba7f-4ec0-9225-526cb0af2be3" providerId="ADAL" clId="{50527852-47D1-4B16-83ED-26DA1AF67771}" dt="2022-09-09T10:45:45.139" v="13"/>
          <ac:spMkLst>
            <pc:docMk/>
            <pc:sldMk cId="4012396038" sldId="349"/>
            <ac:spMk id="13" creationId="{E170A3B3-D1EA-4FAD-BF92-1DA9E0EE4E26}"/>
          </ac:spMkLst>
        </pc:spChg>
        <pc:picChg chg="del">
          <ac:chgData name="Sian Shaw" userId="cf930bf7-ba7f-4ec0-9225-526cb0af2be3" providerId="ADAL" clId="{50527852-47D1-4B16-83ED-26DA1AF67771}" dt="2022-09-09T10:45:08.909" v="6" actId="478"/>
          <ac:picMkLst>
            <pc:docMk/>
            <pc:sldMk cId="4012396038" sldId="349"/>
            <ac:picMk id="5" creationId="{00000000-0000-0000-0000-000000000000}"/>
          </ac:picMkLst>
        </pc:picChg>
        <pc:cxnChg chg="add">
          <ac:chgData name="Sian Shaw" userId="cf930bf7-ba7f-4ec0-9225-526cb0af2be3" providerId="ADAL" clId="{50527852-47D1-4B16-83ED-26DA1AF67771}" dt="2022-09-09T10:45:23.605" v="9"/>
          <ac:cxnSpMkLst>
            <pc:docMk/>
            <pc:sldMk cId="4012396038" sldId="349"/>
            <ac:cxnSpMk id="9" creationId="{F63420A6-ED2B-42BB-9810-4575FFF9A89C}"/>
          </ac:cxnSpMkLst>
        </pc:cxnChg>
        <pc:cxnChg chg="add">
          <ac:chgData name="Sian Shaw" userId="cf930bf7-ba7f-4ec0-9225-526cb0af2be3" providerId="ADAL" clId="{50527852-47D1-4B16-83ED-26DA1AF67771}" dt="2022-09-09T10:45:29.013" v="10"/>
          <ac:cxnSpMkLst>
            <pc:docMk/>
            <pc:sldMk cId="4012396038" sldId="349"/>
            <ac:cxnSpMk id="10" creationId="{917FDB99-458C-4F25-BC9A-128AFC0704AC}"/>
          </ac:cxnSpMkLst>
        </pc:cxnChg>
        <pc:cxnChg chg="add">
          <ac:chgData name="Sian Shaw" userId="cf930bf7-ba7f-4ec0-9225-526cb0af2be3" providerId="ADAL" clId="{50527852-47D1-4B16-83ED-26DA1AF67771}" dt="2022-09-09T10:45:40.368" v="12"/>
          <ac:cxnSpMkLst>
            <pc:docMk/>
            <pc:sldMk cId="4012396038" sldId="349"/>
            <ac:cxnSpMk id="12" creationId="{284B5918-2D92-44C6-85A5-972C80FBE709}"/>
          </ac:cxnSpMkLst>
        </pc:cxnChg>
      </pc:sldChg>
      <pc:sldChg chg="modNotesTx">
        <pc:chgData name="Sian Shaw" userId="cf930bf7-ba7f-4ec0-9225-526cb0af2be3" providerId="ADAL" clId="{50527852-47D1-4B16-83ED-26DA1AF67771}" dt="2022-09-09T07:25:42.506" v="1" actId="20577"/>
        <pc:sldMkLst>
          <pc:docMk/>
          <pc:sldMk cId="3625750510" sldId="352"/>
        </pc:sldMkLst>
      </pc:sldChg>
      <pc:sldChg chg="modNotesTx">
        <pc:chgData name="Sian Shaw" userId="cf930bf7-ba7f-4ec0-9225-526cb0af2be3" providerId="ADAL" clId="{50527852-47D1-4B16-83ED-26DA1AF67771}" dt="2022-09-09T07:28:08.145" v="4" actId="113"/>
        <pc:sldMkLst>
          <pc:docMk/>
          <pc:sldMk cId="3899139618" sldId="359"/>
        </pc:sldMkLst>
      </pc:sldChg>
    </pc:docChg>
  </pc:docChgLst>
  <pc:docChgLst>
    <pc:chgData name="Sian Shaw" userId="S::sian.shaw@westminster-abbey.org::cf930bf7-ba7f-4ec0-9225-526cb0af2be3" providerId="AD" clId="Web-{D7EA8CE3-4FE9-CD75-0F62-6C1D29C03134}"/>
    <pc:docChg chg="modSld">
      <pc:chgData name="Sian Shaw" userId="S::sian.shaw@westminster-abbey.org::cf930bf7-ba7f-4ec0-9225-526cb0af2be3" providerId="AD" clId="Web-{D7EA8CE3-4FE9-CD75-0F62-6C1D29C03134}" dt="2022-09-09T08:31:26.995" v="2" actId="14100"/>
      <pc:docMkLst>
        <pc:docMk/>
      </pc:docMkLst>
      <pc:sldChg chg="modSp">
        <pc:chgData name="Sian Shaw" userId="S::sian.shaw@westminster-abbey.org::cf930bf7-ba7f-4ec0-9225-526cb0af2be3" providerId="AD" clId="Web-{D7EA8CE3-4FE9-CD75-0F62-6C1D29C03134}" dt="2022-09-09T08:31:26.995" v="2" actId="14100"/>
        <pc:sldMkLst>
          <pc:docMk/>
          <pc:sldMk cId="4213500498" sldId="341"/>
        </pc:sldMkLst>
        <pc:spChg chg="mod">
          <ac:chgData name="Sian Shaw" userId="S::sian.shaw@westminster-abbey.org::cf930bf7-ba7f-4ec0-9225-526cb0af2be3" providerId="AD" clId="Web-{D7EA8CE3-4FE9-CD75-0F62-6C1D29C03134}" dt="2022-09-09T08:31:26.995" v="2" actId="14100"/>
          <ac:spMkLst>
            <pc:docMk/>
            <pc:sldMk cId="4213500498" sldId="341"/>
            <ac:spMk id="11" creationId="{00000000-0000-0000-0000-000000000000}"/>
          </ac:spMkLst>
        </pc:spChg>
      </pc:sldChg>
      <pc:sldChg chg="modSp">
        <pc:chgData name="Sian Shaw" userId="S::sian.shaw@westminster-abbey.org::cf930bf7-ba7f-4ec0-9225-526cb0af2be3" providerId="AD" clId="Web-{D7EA8CE3-4FE9-CD75-0F62-6C1D29C03134}" dt="2022-09-09T08:30:56.853" v="1" actId="14100"/>
        <pc:sldMkLst>
          <pc:docMk/>
          <pc:sldMk cId="3625750510" sldId="352"/>
        </pc:sldMkLst>
        <pc:picChg chg="mod">
          <ac:chgData name="Sian Shaw" userId="S::sian.shaw@westminster-abbey.org::cf930bf7-ba7f-4ec0-9225-526cb0af2be3" providerId="AD" clId="Web-{D7EA8CE3-4FE9-CD75-0F62-6C1D29C03134}" dt="2022-09-09T08:30:56.853" v="1" actId="14100"/>
          <ac:picMkLst>
            <pc:docMk/>
            <pc:sldMk cId="3625750510" sldId="352"/>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UKX6aPgeq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lZN1mryHEnQ&amp;t=43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UKX6aPgeq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 up: Play excerpt from Handel’s Dead March as students are coming into assembly. Recommended start 00:00, finish 01:54. </a:t>
            </a:r>
            <a:r>
              <a:rPr lang="en-GB" u="sng" dirty="0">
                <a:hlinkClick r:id="rId3"/>
              </a:rPr>
              <a:t>Saul: Act III, Scene IV, Dead March (Symphony)</a:t>
            </a:r>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Funerals are </a:t>
            </a:r>
            <a:r>
              <a:rPr lang="en-GB" sz="1200" b="1" kern="1200" dirty="0">
                <a:solidFill>
                  <a:schemeClr val="tx1"/>
                </a:solidFill>
                <a:effectLst/>
                <a:latin typeface="+mn-lt"/>
                <a:ea typeface="+mn-ea"/>
                <a:cs typeface="+mn-cs"/>
              </a:rPr>
              <a:t>sad </a:t>
            </a:r>
            <a:r>
              <a:rPr lang="en-GB" sz="1200" kern="1200" dirty="0">
                <a:solidFill>
                  <a:schemeClr val="tx1"/>
                </a:solidFill>
                <a:effectLst/>
                <a:latin typeface="+mn-lt"/>
                <a:ea typeface="+mn-ea"/>
                <a:cs typeface="+mn-cs"/>
              </a:rPr>
              <a:t>events because a person has died and will be missed by family and friends. This sadness and grief is reflected in the way that people move, speak and even dress.  On hearing the news of King George VI’s death, shops, theatres and cinemas across the country closed down, dances were cancelled, major sporting events were postponed. People wore black clothes. They were in mourning for the King. They wanted to show their grief and they wanted to show respect,</a:t>
            </a:r>
            <a:r>
              <a:rPr lang="en-GB" sz="1200" kern="1200" baseline="0" dirty="0">
                <a:solidFill>
                  <a:schemeClr val="tx1"/>
                </a:solidFill>
                <a:effectLst/>
                <a:latin typeface="+mn-lt"/>
                <a:ea typeface="+mn-ea"/>
                <a:cs typeface="+mn-cs"/>
              </a:rPr>
              <a:t> just as we do at funerals for our family and friends.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Image: Shutterstock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10</a:t>
            </a:fld>
            <a:endParaRPr lang="en-GB"/>
          </a:p>
        </p:txBody>
      </p:sp>
    </p:spTree>
    <p:extLst>
      <p:ext uri="{BB962C8B-B14F-4D97-AF65-F5344CB8AC3E}">
        <p14:creationId xmlns:p14="http://schemas.microsoft.com/office/powerpoint/2010/main" val="212532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up: Clip- Start at 45:38. Hymn ends at 48:12.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Funerals are also full of </a:t>
            </a:r>
            <a:r>
              <a:rPr lang="en-GB" sz="1200" b="1" kern="1200" dirty="0">
                <a:solidFill>
                  <a:schemeClr val="tx1"/>
                </a:solidFill>
                <a:effectLst/>
                <a:latin typeface="+mn-lt"/>
                <a:ea typeface="+mn-ea"/>
                <a:cs typeface="+mn-cs"/>
              </a:rPr>
              <a:t>hope</a:t>
            </a:r>
            <a:r>
              <a:rPr lang="en-GB" sz="1200" kern="1200" dirty="0">
                <a:solidFill>
                  <a:schemeClr val="tx1"/>
                </a:solidFill>
                <a:effectLst/>
                <a:latin typeface="+mn-lt"/>
                <a:ea typeface="+mn-ea"/>
                <a:cs typeface="+mn-cs"/>
              </a:rPr>
              <a:t>. Christians believe that Jesus died on the cross so that people could have everlasting life. This means life in heaven even after they have died on earth. The Christian funeral service for kings</a:t>
            </a:r>
            <a:r>
              <a:rPr lang="en-GB" sz="1200" kern="1200" baseline="0" dirty="0">
                <a:solidFill>
                  <a:schemeClr val="tx1"/>
                </a:solidFill>
                <a:effectLst/>
                <a:latin typeface="+mn-lt"/>
                <a:ea typeface="+mn-ea"/>
                <a:cs typeface="+mn-cs"/>
              </a:rPr>
              <a:t> and queens </a:t>
            </a:r>
            <a:r>
              <a:rPr lang="en-GB" sz="1200" kern="1200" dirty="0">
                <a:solidFill>
                  <a:schemeClr val="tx1"/>
                </a:solidFill>
                <a:effectLst/>
                <a:latin typeface="+mn-lt"/>
                <a:ea typeface="+mn-ea"/>
                <a:cs typeface="+mn-cs"/>
              </a:rPr>
              <a:t>is virtually the same as that for any other Christian person. The same words from the Bible are spoken, the Lord’s prayer is said and hymns are sung. When Queen Elizabeth The Queen Mother died at the age of 101, the funeral service was full of hope and grateful thanks for her long life of public service and duty. Listen to the hymn that was sung at her funeral service. Think about how it makes you feel.  </a:t>
            </a:r>
          </a:p>
          <a:p>
            <a:endParaRPr lang="en-US" dirty="0"/>
          </a:p>
          <a:p>
            <a:r>
              <a:rPr lang="en-US" dirty="0"/>
              <a:t>Image: </a:t>
            </a:r>
          </a:p>
          <a:p>
            <a:r>
              <a:rPr lang="en-US" dirty="0"/>
              <a:t>Photo: Andrew Dunsmore – ©</a:t>
            </a:r>
            <a:r>
              <a:rPr lang="en-US" baseline="0" dirty="0"/>
              <a:t>Dean &amp; Chapter of Westminster </a:t>
            </a:r>
            <a:endParaRPr lang="en-GB" dirty="0"/>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11</a:t>
            </a:fld>
            <a:endParaRPr lang="en-GB"/>
          </a:p>
        </p:txBody>
      </p:sp>
    </p:spTree>
    <p:extLst>
      <p:ext uri="{BB962C8B-B14F-4D97-AF65-F5344CB8AC3E}">
        <p14:creationId xmlns:p14="http://schemas.microsoft.com/office/powerpoint/2010/main" val="319574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These are some of the things you might see or hear at a Christian funeral. </a:t>
            </a:r>
          </a:p>
          <a:p>
            <a:endParaRPr lang="en-GB" dirty="0"/>
          </a:p>
          <a:p>
            <a:r>
              <a:rPr lang="en-GB" u="sng" dirty="0"/>
              <a:t>Candles </a:t>
            </a:r>
          </a:p>
          <a:p>
            <a:r>
              <a:rPr lang="en-GB" u="none" dirty="0"/>
              <a:t>You could also discuss with your students that the Paschal Candle is first lit every year during the night before Easter and that it symbolises new, resurrection life which is indestructible. </a:t>
            </a:r>
          </a:p>
          <a:p>
            <a:endParaRPr lang="en-GB" u="sng" dirty="0"/>
          </a:p>
          <a:p>
            <a:r>
              <a:rPr lang="en-GB" u="sng" dirty="0"/>
              <a:t>Prayer</a:t>
            </a:r>
            <a:endParaRPr lang="en-GB" dirty="0"/>
          </a:p>
          <a:p>
            <a:r>
              <a:rPr lang="en-US" b="0" dirty="0"/>
              <a:t>The Lord’s Prayer is always said at a Christian funeral. </a:t>
            </a:r>
            <a:endParaRPr lang="en-US" b="1" dirty="0"/>
          </a:p>
          <a:p>
            <a:r>
              <a:rPr lang="en-GB" sz="1200" b="0" i="0" u="none" strike="noStrike" kern="1200" dirty="0">
                <a:solidFill>
                  <a:schemeClr val="tx1"/>
                </a:solidFill>
                <a:effectLst/>
                <a:latin typeface="+mn-lt"/>
                <a:ea typeface="+mn-ea"/>
                <a:cs typeface="+mn-cs"/>
              </a:rPr>
              <a:t>Our Father in heaven,</a:t>
            </a:r>
            <a:br>
              <a:rPr lang="en-GB" dirty="0"/>
            </a:br>
            <a:r>
              <a:rPr lang="en-GB" sz="1200" b="0" i="0" u="none" strike="noStrike" kern="1200" dirty="0">
                <a:solidFill>
                  <a:schemeClr val="tx1"/>
                </a:solidFill>
                <a:effectLst/>
                <a:latin typeface="+mn-lt"/>
                <a:ea typeface="+mn-ea"/>
                <a:cs typeface="+mn-cs"/>
              </a:rPr>
              <a:t>hallowed be your name,</a:t>
            </a:r>
            <a:br>
              <a:rPr lang="en-GB" dirty="0"/>
            </a:br>
            <a:r>
              <a:rPr lang="en-GB" sz="1200" b="0" i="0" u="none" strike="noStrike" kern="1200" dirty="0">
                <a:solidFill>
                  <a:schemeClr val="tx1"/>
                </a:solidFill>
                <a:effectLst/>
                <a:latin typeface="+mn-lt"/>
                <a:ea typeface="+mn-ea"/>
                <a:cs typeface="+mn-cs"/>
              </a:rPr>
              <a:t>your kingdom come,</a:t>
            </a:r>
            <a:br>
              <a:rPr lang="en-GB" dirty="0"/>
            </a:br>
            <a:r>
              <a:rPr lang="en-GB" sz="1200" b="0" i="0" u="none" strike="noStrike" kern="1200" dirty="0">
                <a:solidFill>
                  <a:schemeClr val="tx1"/>
                </a:solidFill>
                <a:effectLst/>
                <a:latin typeface="+mn-lt"/>
                <a:ea typeface="+mn-ea"/>
                <a:cs typeface="+mn-cs"/>
              </a:rPr>
              <a:t>your will be done,</a:t>
            </a:r>
            <a:br>
              <a:rPr lang="en-GB" dirty="0"/>
            </a:br>
            <a:r>
              <a:rPr lang="en-GB" sz="1200" b="0" i="0" u="none" strike="noStrike" kern="1200" dirty="0">
                <a:solidFill>
                  <a:schemeClr val="tx1"/>
                </a:solidFill>
                <a:effectLst/>
                <a:latin typeface="+mn-lt"/>
                <a:ea typeface="+mn-ea"/>
                <a:cs typeface="+mn-cs"/>
              </a:rPr>
              <a:t>on earth as in heaven.</a:t>
            </a:r>
            <a:br>
              <a:rPr lang="en-GB" dirty="0"/>
            </a:br>
            <a:r>
              <a:rPr lang="en-GB" sz="1200" b="0" i="0" u="none" strike="noStrike" kern="1200" dirty="0">
                <a:solidFill>
                  <a:schemeClr val="tx1"/>
                </a:solidFill>
                <a:effectLst/>
                <a:latin typeface="+mn-lt"/>
                <a:ea typeface="+mn-ea"/>
                <a:cs typeface="+mn-cs"/>
              </a:rPr>
              <a:t>Give us today our daily bread.</a:t>
            </a:r>
            <a:br>
              <a:rPr lang="en-GB" dirty="0"/>
            </a:br>
            <a:r>
              <a:rPr lang="en-GB" sz="1200" b="0" i="0" u="none" strike="noStrike" kern="1200" dirty="0">
                <a:solidFill>
                  <a:schemeClr val="tx1"/>
                </a:solidFill>
                <a:effectLst/>
                <a:latin typeface="+mn-lt"/>
                <a:ea typeface="+mn-ea"/>
                <a:cs typeface="+mn-cs"/>
              </a:rPr>
              <a:t>Forgive us our sins</a:t>
            </a:r>
            <a:br>
              <a:rPr lang="en-GB" dirty="0"/>
            </a:br>
            <a:r>
              <a:rPr lang="en-GB" sz="1200" b="0" i="0" u="none" strike="noStrike" kern="1200" dirty="0">
                <a:solidFill>
                  <a:schemeClr val="tx1"/>
                </a:solidFill>
                <a:effectLst/>
                <a:latin typeface="+mn-lt"/>
                <a:ea typeface="+mn-ea"/>
                <a:cs typeface="+mn-cs"/>
              </a:rPr>
              <a:t>as we forgive those who sin against us.</a:t>
            </a:r>
            <a:br>
              <a:rPr lang="en-GB" dirty="0"/>
            </a:br>
            <a:r>
              <a:rPr lang="en-GB" sz="1200" b="0" i="0" u="none" strike="noStrike" kern="1200" dirty="0">
                <a:solidFill>
                  <a:schemeClr val="tx1"/>
                </a:solidFill>
                <a:effectLst/>
                <a:latin typeface="+mn-lt"/>
                <a:ea typeface="+mn-ea"/>
                <a:cs typeface="+mn-cs"/>
              </a:rPr>
              <a:t>Lead us not into temptation</a:t>
            </a:r>
            <a:br>
              <a:rPr lang="en-GB" dirty="0"/>
            </a:br>
            <a:r>
              <a:rPr lang="en-GB" sz="1200" b="0" i="0" u="none" strike="noStrike" kern="1200" dirty="0">
                <a:solidFill>
                  <a:schemeClr val="tx1"/>
                </a:solidFill>
                <a:effectLst/>
                <a:latin typeface="+mn-lt"/>
                <a:ea typeface="+mn-ea"/>
                <a:cs typeface="+mn-cs"/>
              </a:rPr>
              <a:t>but deliver us from evil.</a:t>
            </a:r>
            <a:br>
              <a:rPr lang="en-GB" dirty="0"/>
            </a:br>
            <a:r>
              <a:rPr lang="en-GB" sz="1200" b="0" i="0" u="none" strike="noStrike" kern="1200" dirty="0">
                <a:solidFill>
                  <a:schemeClr val="tx1"/>
                </a:solidFill>
                <a:effectLst/>
                <a:latin typeface="+mn-lt"/>
                <a:ea typeface="+mn-ea"/>
                <a:cs typeface="+mn-cs"/>
              </a:rPr>
              <a:t>For the kingdom, the power,</a:t>
            </a:r>
            <a:br>
              <a:rPr lang="en-GB" dirty="0"/>
            </a:br>
            <a:r>
              <a:rPr lang="en-GB" sz="1200" b="0" i="0" u="none" strike="noStrike" kern="1200" dirty="0">
                <a:solidFill>
                  <a:schemeClr val="tx1"/>
                </a:solidFill>
                <a:effectLst/>
                <a:latin typeface="+mn-lt"/>
                <a:ea typeface="+mn-ea"/>
                <a:cs typeface="+mn-cs"/>
              </a:rPr>
              <a:t>and the glory are yours</a:t>
            </a:r>
            <a:br>
              <a:rPr lang="en-GB" dirty="0"/>
            </a:br>
            <a:r>
              <a:rPr lang="en-GB" sz="1200" b="0" i="0" u="none" strike="noStrike" kern="1200" dirty="0">
                <a:solidFill>
                  <a:schemeClr val="tx1"/>
                </a:solidFill>
                <a:effectLst/>
                <a:latin typeface="+mn-lt"/>
                <a:ea typeface="+mn-ea"/>
                <a:cs typeface="+mn-cs"/>
              </a:rPr>
              <a:t>now and for ever. Amen.</a:t>
            </a:r>
            <a:endParaRPr lang="en-US" dirty="0"/>
          </a:p>
          <a:p>
            <a:endParaRPr lang="en-GB" dirty="0"/>
          </a:p>
          <a:p>
            <a:r>
              <a:rPr lang="en-GB" u="sng" dirty="0"/>
              <a:t>Music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time, play the hymn </a:t>
            </a:r>
            <a:r>
              <a:rPr lang="en-US" dirty="0"/>
              <a:t>‘The Lord bless you and keep you’, which is often played at funerals.  </a:t>
            </a:r>
            <a:r>
              <a:rPr lang="en-US" sz="1200" dirty="0">
                <a:solidFill>
                  <a:srgbClr val="0563C1"/>
                </a:solidFill>
                <a:hlinkClick r:id="rId3">
                  <a:extLst>
                    <a:ext uri="{A12FA001-AC4F-418D-AE19-62706E023703}">
                      <ahyp:hlinkClr xmlns:ahyp="http://schemas.microsoft.com/office/drawing/2018/hyperlinkcolor" val="tx"/>
                    </a:ext>
                  </a:extLst>
                </a:hlinkClick>
              </a:rPr>
              <a:t>https://www.youtube.com/watch?v=lZN1mryHEnQ&amp;t=43s</a:t>
            </a:r>
            <a:r>
              <a:rPr lang="en-US" sz="1200" dirty="0">
                <a:solidFill>
                  <a:srgbClr val="0563C1"/>
                </a:solidFill>
              </a:rPr>
              <a:t> Ask your students how this type of music makes them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563C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Candles – </a:t>
            </a:r>
            <a:r>
              <a:rPr lang="en-US" dirty="0"/>
              <a:t>©Dean</a:t>
            </a:r>
            <a:r>
              <a:rPr lang="en-US" baseline="0" dirty="0"/>
              <a:t>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Praying - </a:t>
            </a:r>
            <a:r>
              <a:rPr lang="en-GB" sz="1200" b="0" i="0" kern="1200" dirty="0">
                <a:solidFill>
                  <a:schemeClr val="tx1"/>
                </a:solidFill>
                <a:effectLst/>
                <a:latin typeface="+mn-lt"/>
                <a:ea typeface="+mn-ea"/>
                <a:cs typeface="+mn-cs"/>
              </a:rPr>
              <a:t>Photo by </a:t>
            </a:r>
            <a:r>
              <a:rPr lang="en-GB" sz="1200" b="0" i="0" kern="1200" dirty="0" err="1">
                <a:solidFill>
                  <a:schemeClr val="tx1"/>
                </a:solidFill>
                <a:effectLst/>
                <a:latin typeface="+mn-lt"/>
                <a:ea typeface="+mn-ea"/>
                <a:cs typeface="+mn-cs"/>
              </a:rPr>
              <a:t>Naassom</a:t>
            </a:r>
            <a:r>
              <a:rPr lang="en-GB" sz="1200" b="0" i="0" kern="1200" dirty="0">
                <a:solidFill>
                  <a:schemeClr val="tx1"/>
                </a:solidFill>
                <a:effectLst/>
                <a:latin typeface="+mn-lt"/>
                <a:ea typeface="+mn-ea"/>
                <a:cs typeface="+mn-cs"/>
              </a:rPr>
              <a:t> Azevedo on </a:t>
            </a:r>
            <a:r>
              <a:rPr lang="en-GB" sz="1200" b="0" i="0" kern="1200" dirty="0" err="1">
                <a:solidFill>
                  <a:schemeClr val="tx1"/>
                </a:solidFill>
                <a:effectLst/>
                <a:latin typeface="+mn-lt"/>
                <a:ea typeface="+mn-ea"/>
                <a:cs typeface="+mn-cs"/>
              </a:rPr>
              <a:t>Unsplash</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Choir singing – </a:t>
            </a:r>
            <a:r>
              <a:rPr lang="en-US" dirty="0"/>
              <a:t>©Dean</a:t>
            </a:r>
            <a:r>
              <a:rPr lang="en-US" baseline="0" dirty="0"/>
              <a:t>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7BB3012-1AC0-46E0-A6A2-2D7568080E80}" type="slidenum">
              <a:rPr lang="en-GB" smtClean="0"/>
              <a:t>12</a:t>
            </a:fld>
            <a:endParaRPr lang="en-GB"/>
          </a:p>
        </p:txBody>
      </p:sp>
    </p:spTree>
    <p:extLst>
      <p:ext uri="{BB962C8B-B14F-4D97-AF65-F5344CB8AC3E}">
        <p14:creationId xmlns:p14="http://schemas.microsoft.com/office/powerpoint/2010/main" val="18995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Along with a eulogy, Bible readings are an essential part of Christian funerals. These words, from John 11:25-26 are used at the start of every Christian funeral service. How do they make you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“Blessed are those who mourn, for they will be comforted” (Matthew 5:4) is often read at funerals also.</a:t>
            </a:r>
            <a:endParaRPr lang="en-US" dirty="0"/>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Although a funeral happens after a person has</a:t>
            </a:r>
            <a:r>
              <a:rPr lang="en-GB" sz="1200" b="1" kern="1200" baseline="0" dirty="0">
                <a:solidFill>
                  <a:schemeClr val="tx1"/>
                </a:solidFill>
                <a:effectLst/>
                <a:latin typeface="+mn-lt"/>
                <a:ea typeface="+mn-ea"/>
                <a:cs typeface="+mn-cs"/>
              </a:rPr>
              <a:t> died</a:t>
            </a:r>
            <a:r>
              <a:rPr lang="en-GB" sz="1200" kern="1200" baseline="0" dirty="0">
                <a:solidFill>
                  <a:schemeClr val="tx1"/>
                </a:solidFill>
                <a:effectLst/>
                <a:latin typeface="+mn-lt"/>
                <a:ea typeface="+mn-ea"/>
                <a:cs typeface="+mn-cs"/>
              </a:rPr>
              <a:t>, Christian funerals place a lot of emphasis on </a:t>
            </a:r>
            <a:r>
              <a:rPr lang="en-GB" sz="1200" b="1" kern="1200" baseline="0" dirty="0">
                <a:solidFill>
                  <a:schemeClr val="tx1"/>
                </a:solidFill>
                <a:effectLst/>
                <a:latin typeface="+mn-lt"/>
                <a:ea typeface="+mn-ea"/>
                <a:cs typeface="+mn-cs"/>
              </a:rPr>
              <a:t>life</a:t>
            </a:r>
            <a:r>
              <a:rPr lang="en-GB" sz="1200" kern="1200" baseline="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Christians believe that death is not the end, and that through Jesus everyone can have eternal life. In other words, life goes on even though it is a different life from the life on earth. There is a strong message of hope at every Christian funeral service. </a:t>
            </a:r>
          </a:p>
        </p:txBody>
      </p:sp>
      <p:sp>
        <p:nvSpPr>
          <p:cNvPr id="4" name="Slide Number Placeholder 3"/>
          <p:cNvSpPr>
            <a:spLocks noGrp="1"/>
          </p:cNvSpPr>
          <p:nvPr>
            <p:ph type="sldNum" sz="quarter" idx="10"/>
          </p:nvPr>
        </p:nvSpPr>
        <p:spPr/>
        <p:txBody>
          <a:bodyPr/>
          <a:lstStyle/>
          <a:p>
            <a:fld id="{57BB3012-1AC0-46E0-A6A2-2D7568080E80}" type="slidenum">
              <a:rPr lang="en-GB" smtClean="0"/>
              <a:t>13</a:t>
            </a:fld>
            <a:endParaRPr lang="en-GB"/>
          </a:p>
        </p:txBody>
      </p:sp>
    </p:spTree>
    <p:extLst>
      <p:ext uri="{BB962C8B-B14F-4D97-AF65-F5344CB8AC3E}">
        <p14:creationId xmlns:p14="http://schemas.microsoft.com/office/powerpoint/2010/main" val="194471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Queen Elizabeth II was our Queen for </a:t>
            </a:r>
            <a:r>
              <a:rPr lang="en-GB" sz="1200" b="0" kern="1200" dirty="0">
                <a:solidFill>
                  <a:schemeClr val="tx1"/>
                </a:solidFill>
                <a:effectLst/>
                <a:latin typeface="+mn-lt"/>
                <a:ea typeface="+mn-ea"/>
                <a:cs typeface="+mn-cs"/>
              </a:rPr>
              <a:t>70</a:t>
            </a:r>
            <a:r>
              <a:rPr lang="en-GB" sz="1200" kern="1200" dirty="0">
                <a:solidFill>
                  <a:schemeClr val="tx1"/>
                </a:solidFill>
                <a:effectLst/>
                <a:latin typeface="+mn-lt"/>
                <a:ea typeface="+mn-ea"/>
                <a:cs typeface="+mn-cs"/>
              </a:rPr>
              <a:t> years. She tried her best every day to keep the promise she made on her 21st birthday. </a:t>
            </a:r>
          </a:p>
          <a:p>
            <a:r>
              <a:rPr lang="en-GB" sz="1200" kern="1200" dirty="0">
                <a:solidFill>
                  <a:schemeClr val="tx1"/>
                </a:solidFill>
                <a:effectLst/>
                <a:latin typeface="+mn-lt"/>
                <a:ea typeface="+mn-ea"/>
                <a:cs typeface="+mn-cs"/>
              </a:rPr>
              <a:t>Let’s now sit quietly for a few minutes together and reflect on the life of the Queen and on the things we have talked about today. If anyone wishes to pray, this is a good time. If you prefer to just sit quietly that is fine too. Do stay behind at the end of the assembly if you want to talk further.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©Dean &amp; Chapter of Westminster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14</a:t>
            </a:fld>
            <a:endParaRPr lang="en-GB"/>
          </a:p>
        </p:txBody>
      </p:sp>
    </p:spTree>
    <p:extLst>
      <p:ext uri="{BB962C8B-B14F-4D97-AF65-F5344CB8AC3E}">
        <p14:creationId xmlns:p14="http://schemas.microsoft.com/office/powerpoint/2010/main" val="47479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news of Queen Elizabeth</a:t>
            </a:r>
            <a:r>
              <a:rPr lang="en-GB" sz="1200" kern="1200" baseline="0" dirty="0">
                <a:solidFill>
                  <a:schemeClr val="tx1"/>
                </a:solidFill>
                <a:effectLst/>
                <a:latin typeface="+mn-lt"/>
                <a:ea typeface="+mn-ea"/>
                <a:cs typeface="+mn-cs"/>
              </a:rPr>
              <a:t> II’s </a:t>
            </a:r>
            <a:r>
              <a:rPr lang="en-GB" sz="1200" kern="1200" dirty="0">
                <a:solidFill>
                  <a:schemeClr val="tx1"/>
                </a:solidFill>
                <a:effectLst/>
                <a:latin typeface="+mn-lt"/>
                <a:ea typeface="+mn-ea"/>
                <a:cs typeface="+mn-cs"/>
              </a:rPr>
              <a:t>death has left many of us feeling really sad and upset. Perhaps you yourself feel sad and it may be that you’re not sure why. Few, if any of us have ever met Queen Elizabeth II,</a:t>
            </a:r>
            <a:r>
              <a:rPr lang="en-GB" sz="1200" kern="1200" baseline="0" dirty="0">
                <a:solidFill>
                  <a:schemeClr val="tx1"/>
                </a:solidFill>
                <a:effectLst/>
                <a:latin typeface="+mn-lt"/>
                <a:ea typeface="+mn-ea"/>
                <a:cs typeface="+mn-cs"/>
              </a:rPr>
              <a:t> yet n</a:t>
            </a:r>
            <a:r>
              <a:rPr lang="en-GB" sz="1200" kern="1200" dirty="0">
                <a:solidFill>
                  <a:schemeClr val="tx1"/>
                </a:solidFill>
                <a:effectLst/>
                <a:latin typeface="+mn-lt"/>
                <a:ea typeface="+mn-ea"/>
                <a:cs typeface="+mn-cs"/>
              </a:rPr>
              <a:t>o one in</a:t>
            </a:r>
            <a:r>
              <a:rPr lang="en-GB" sz="1200" kern="1200" baseline="0" dirty="0">
                <a:solidFill>
                  <a:schemeClr val="tx1"/>
                </a:solidFill>
                <a:effectLst/>
                <a:latin typeface="+mn-lt"/>
                <a:ea typeface="+mn-ea"/>
                <a:cs typeface="+mn-cs"/>
              </a:rPr>
              <a:t> this room remembers a time when she was not the Queen.</a:t>
            </a:r>
            <a:r>
              <a:rPr lang="en-GB" sz="1200" kern="1200" dirty="0">
                <a:solidFill>
                  <a:schemeClr val="tx1"/>
                </a:solidFill>
                <a:effectLst/>
                <a:latin typeface="+mn-lt"/>
                <a:ea typeface="+mn-ea"/>
                <a:cs typeface="+mn-cs"/>
              </a:rPr>
              <a:t> Today we’re going to think about Queen Elizabeth II and talk about what will happen at her funeral. If you want to spend more time talking about this after the assembly, do talk to your class teacher. It’s a difficult time for us all - we can find comfort from talking to each 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©Dean &amp; Chapter of Westminster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2</a:t>
            </a:fld>
            <a:endParaRPr lang="en-GB"/>
          </a:p>
        </p:txBody>
      </p:sp>
    </p:spTree>
    <p:extLst>
      <p:ext uri="{BB962C8B-B14F-4D97-AF65-F5344CB8AC3E}">
        <p14:creationId xmlns:p14="http://schemas.microsoft.com/office/powerpoint/2010/main" val="153333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a:t>
            </a:r>
          </a:p>
          <a:p>
            <a:r>
              <a:rPr lang="en-GB" sz="1200" kern="1200" dirty="0">
                <a:solidFill>
                  <a:schemeClr val="tx1"/>
                </a:solidFill>
                <a:effectLst/>
                <a:latin typeface="+mn-lt"/>
                <a:ea typeface="+mn-ea"/>
                <a:cs typeface="+mn-cs"/>
              </a:rPr>
              <a:t>The piece of music we just listened to is called ‘Dead March’ (</a:t>
            </a:r>
            <a:r>
              <a:rPr lang="en-GB" u="sng" dirty="0">
                <a:hlinkClick r:id="rId3"/>
              </a:rPr>
              <a:t>Saul: Act III, Scene IV, Dead March (Symphony)</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was composed by Handel. It was played at the funeral of King George VI. King George VI was the father of Queen Elizabeth II. He had led Britain through the difficult years of the Second World War and people felt a great sense of loss when he died. </a:t>
            </a:r>
          </a:p>
          <a:p>
            <a:r>
              <a:rPr lang="en-GB" sz="1200" kern="120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www.rct.uk/collection/630805-c</a:t>
            </a:r>
            <a:endParaRPr lang="en-GB" dirty="0"/>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3</a:t>
            </a:fld>
            <a:endParaRPr lang="en-GB"/>
          </a:p>
        </p:txBody>
      </p:sp>
    </p:spTree>
    <p:extLst>
      <p:ext uri="{BB962C8B-B14F-4D97-AF65-F5344CB8AC3E}">
        <p14:creationId xmlns:p14="http://schemas.microsoft.com/office/powerpoint/2010/main" val="322119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The Sovereign (the ruling king or queen) is always given a </a:t>
            </a:r>
            <a:r>
              <a:rPr lang="en-GB" sz="1200" b="0" kern="1200" dirty="0">
                <a:solidFill>
                  <a:schemeClr val="tx1"/>
                </a:solidFill>
                <a:effectLst/>
                <a:latin typeface="+mn-lt"/>
                <a:ea typeface="+mn-ea"/>
                <a:cs typeface="+mn-cs"/>
              </a:rPr>
              <a:t>State Funeral. King George VI was the Sovereign and after his death he was given a State Funeral. His daughter Elizabeth II became the next Sovereign and she will be given a State Funeral too.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Other members of the royal family such as Queen Elizabeth The Queen Mother are given a Royal Ceremonial Funeral.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State Funeral must be agreed by Parliament.</a:t>
            </a:r>
          </a:p>
          <a:p>
            <a:r>
              <a:rPr lang="en-GB" sz="1200" kern="1200" dirty="0">
                <a:solidFill>
                  <a:schemeClr val="tx1"/>
                </a:solidFill>
                <a:effectLst/>
                <a:latin typeface="+mn-lt"/>
                <a:ea typeface="+mn-ea"/>
                <a:cs typeface="+mn-cs"/>
              </a:rPr>
              <a:t>A Royal Ceremonial Funeral only needs the agreement of the Sovereign.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State Funerals and Ceremonial Funerals can look almost identical.  </a:t>
            </a:r>
          </a:p>
          <a:p>
            <a:r>
              <a:rPr lang="en-GB" sz="1200" kern="1200" dirty="0">
                <a:solidFill>
                  <a:schemeClr val="tx1"/>
                </a:solidFill>
                <a:effectLst/>
                <a:latin typeface="+mn-lt"/>
                <a:ea typeface="+mn-ea"/>
                <a:cs typeface="+mn-cs"/>
              </a:rPr>
              <a:t>In the past there has been one visual difference between the two, can you spot it? </a:t>
            </a:r>
          </a:p>
          <a:p>
            <a:r>
              <a:rPr lang="en-GB" sz="1200" kern="1200" dirty="0">
                <a:solidFill>
                  <a:schemeClr val="tx1"/>
                </a:solidFill>
                <a:effectLst/>
                <a:latin typeface="+mn-lt"/>
                <a:ea typeface="+mn-ea"/>
                <a:cs typeface="+mn-cs"/>
              </a:rPr>
              <a:t>(In State Funerals, sailors pull the gun carriage. In Royal Ceremonial Funerals, horses usually pull the gun carriage, however this may not always be the case)  </a:t>
            </a:r>
          </a:p>
          <a:p>
            <a:endParaRPr lang="en-GB" dirty="0"/>
          </a:p>
          <a:p>
            <a:r>
              <a:rPr lang="en-US" dirty="0"/>
              <a:t>Images: </a:t>
            </a:r>
            <a:endParaRPr lang="en-GB" dirty="0"/>
          </a:p>
          <a:p>
            <a:r>
              <a:rPr lang="en-GB" dirty="0"/>
              <a:t>George VI’s state funeral – ©</a:t>
            </a:r>
            <a:r>
              <a:rPr lang="en-GB" dirty="0" err="1"/>
              <a:t>Alamy</a:t>
            </a:r>
            <a:r>
              <a:rPr lang="en-GB" dirty="0"/>
              <a:t> Stock Photo</a:t>
            </a:r>
          </a:p>
          <a:p>
            <a:r>
              <a:rPr lang="en-GB" sz="1200" b="0" kern="1200" dirty="0">
                <a:solidFill>
                  <a:schemeClr val="tx1"/>
                </a:solidFill>
                <a:effectLst/>
                <a:latin typeface="+mn-lt"/>
                <a:ea typeface="+mn-ea"/>
                <a:cs typeface="+mn-cs"/>
              </a:rPr>
              <a:t>Queen Elizabeth The Queen Mother </a:t>
            </a:r>
            <a:r>
              <a:rPr lang="en-GB" dirty="0"/>
              <a:t>ceremonial funeral – ©</a:t>
            </a:r>
            <a:r>
              <a:rPr lang="en-GB" dirty="0" err="1"/>
              <a:t>Alamy</a:t>
            </a:r>
            <a:r>
              <a:rPr lang="en-GB" dirty="0"/>
              <a:t> Stock Photo </a:t>
            </a:r>
            <a:endParaRPr lang="en-US" dirty="0"/>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4</a:t>
            </a:fld>
            <a:endParaRPr lang="en-GB"/>
          </a:p>
        </p:txBody>
      </p:sp>
    </p:spTree>
    <p:extLst>
      <p:ext uri="{BB962C8B-B14F-4D97-AF65-F5344CB8AC3E}">
        <p14:creationId xmlns:p14="http://schemas.microsoft.com/office/powerpoint/2010/main" val="233047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State Funerals have developed certain traditions. Many of these traditions are hundreds of years old, some are more recent. Let’s look in more detail at what happens during a State Funeral.</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5</a:t>
            </a:fld>
            <a:endParaRPr lang="en-GB"/>
          </a:p>
        </p:txBody>
      </p:sp>
    </p:spTree>
    <p:extLst>
      <p:ext uri="{BB962C8B-B14F-4D97-AF65-F5344CB8AC3E}">
        <p14:creationId xmlns:p14="http://schemas.microsoft.com/office/powerpoint/2010/main" val="7495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Westminster Hall is one of the oldest parts of the Palace of Westminster (where Parliament meets). It has</a:t>
            </a:r>
            <a:r>
              <a:rPr lang="en-GB" sz="1200" kern="1200" baseline="0" dirty="0">
                <a:solidFill>
                  <a:schemeClr val="tx1"/>
                </a:solidFill>
                <a:effectLst/>
                <a:latin typeface="+mn-lt"/>
                <a:ea typeface="+mn-ea"/>
                <a:cs typeface="+mn-cs"/>
              </a:rPr>
              <a:t> become the usual place for the lying in state of the Sovereign. </a:t>
            </a:r>
            <a:r>
              <a:rPr lang="en-GB" sz="1200" kern="1200" dirty="0">
                <a:solidFill>
                  <a:schemeClr val="tx1"/>
                </a:solidFill>
                <a:effectLst/>
                <a:latin typeface="+mn-lt"/>
                <a:ea typeface="+mn-ea"/>
                <a:cs typeface="+mn-cs"/>
              </a:rPr>
              <a:t>The coffin containing the body is placed in Westminster Hall for a number of days to give people the chance to pay their last respects to the king or queen. In 1952, 300,000 people queued up to pay their last respects to King George VI. People sometimes sign their name in a special book.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George</a:t>
            </a:r>
            <a:r>
              <a:rPr lang="en-US" sz="1200" kern="1200" baseline="0" dirty="0">
                <a:solidFill>
                  <a:schemeClr val="tx1"/>
                </a:solidFill>
                <a:effectLst/>
                <a:latin typeface="+mn-lt"/>
                <a:ea typeface="+mn-ea"/>
                <a:cs typeface="+mn-cs"/>
              </a:rPr>
              <a:t> VI lying in state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www.rct.uk/collection/2000811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Palace of Westminster - </a:t>
            </a:r>
            <a:r>
              <a:rPr lang="en-GB" sz="1200" b="0" i="0" kern="1200" dirty="0">
                <a:solidFill>
                  <a:schemeClr val="tx1"/>
                </a:solidFill>
                <a:effectLst/>
                <a:latin typeface="+mn-lt"/>
                <a:ea typeface="+mn-ea"/>
                <a:cs typeface="+mn-cs"/>
              </a:rPr>
              <a:t>Image by </a:t>
            </a:r>
            <a:r>
              <a:rPr lang="en-GB" sz="1200" b="0" i="0" kern="1200" dirty="0" err="1">
                <a:solidFill>
                  <a:schemeClr val="tx1"/>
                </a:solidFill>
                <a:effectLst/>
                <a:latin typeface="+mn-lt"/>
                <a:ea typeface="+mn-ea"/>
                <a:cs typeface="+mn-cs"/>
              </a:rPr>
              <a:t>skeeze</a:t>
            </a:r>
            <a:r>
              <a:rPr lang="en-GB" sz="1200" b="0" i="0" kern="1200" dirty="0">
                <a:solidFill>
                  <a:schemeClr val="tx1"/>
                </a:solidFill>
                <a:effectLst/>
                <a:latin typeface="+mn-lt"/>
                <a:ea typeface="+mn-ea"/>
                <a:cs typeface="+mn-cs"/>
              </a:rPr>
              <a:t> from </a:t>
            </a:r>
            <a:r>
              <a:rPr lang="en-GB" sz="1200" b="0" i="0" kern="1200" dirty="0" err="1">
                <a:solidFill>
                  <a:schemeClr val="tx1"/>
                </a:solidFill>
                <a:effectLst/>
                <a:latin typeface="+mn-lt"/>
                <a:ea typeface="+mn-ea"/>
                <a:cs typeface="+mn-cs"/>
              </a:rPr>
              <a:t>Pixabay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6</a:t>
            </a:fld>
            <a:endParaRPr lang="en-GB"/>
          </a:p>
        </p:txBody>
      </p:sp>
    </p:spTree>
    <p:extLst>
      <p:ext uri="{BB962C8B-B14F-4D97-AF65-F5344CB8AC3E}">
        <p14:creationId xmlns:p14="http://schemas.microsoft.com/office/powerpoint/2010/main" val="134700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up: Film clip-</a:t>
            </a:r>
            <a:r>
              <a:rPr lang="en-GB" baseline="0" dirty="0"/>
              <a:t> </a:t>
            </a:r>
            <a:r>
              <a:rPr lang="en-GB" dirty="0"/>
              <a:t>Start 0:00 Finish 2:10 </a:t>
            </a:r>
          </a:p>
          <a:p>
            <a:endParaRPr lang="en-GB" dirty="0"/>
          </a:p>
          <a:p>
            <a:r>
              <a:rPr lang="en-GB" sz="1200" kern="1200" dirty="0">
                <a:solidFill>
                  <a:schemeClr val="tx1"/>
                </a:solidFill>
                <a:effectLst/>
                <a:latin typeface="+mn-lt"/>
                <a:ea typeface="+mn-ea"/>
                <a:cs typeface="+mn-cs"/>
              </a:rPr>
              <a:t>Teacher: </a:t>
            </a:r>
          </a:p>
          <a:p>
            <a:r>
              <a:rPr lang="en-GB" sz="1200" kern="1200" dirty="0">
                <a:solidFill>
                  <a:schemeClr val="tx1"/>
                </a:solidFill>
                <a:effectLst/>
                <a:latin typeface="+mn-lt"/>
                <a:ea typeface="+mn-ea"/>
                <a:cs typeface="+mn-cs"/>
              </a:rPr>
              <a:t>This is the most public part of a royal funeral. King George</a:t>
            </a:r>
            <a:r>
              <a:rPr lang="en-GB" sz="1200" kern="1200" baseline="0" dirty="0">
                <a:solidFill>
                  <a:schemeClr val="tx1"/>
                </a:solidFill>
                <a:effectLst/>
                <a:latin typeface="+mn-lt"/>
                <a:ea typeface="+mn-ea"/>
                <a:cs typeface="+mn-cs"/>
              </a:rPr>
              <a:t> VI’s</a:t>
            </a:r>
            <a:r>
              <a:rPr lang="en-GB" sz="1200" kern="1200" dirty="0">
                <a:solidFill>
                  <a:schemeClr val="tx1"/>
                </a:solidFill>
                <a:effectLst/>
                <a:latin typeface="+mn-lt"/>
                <a:ea typeface="+mn-ea"/>
                <a:cs typeface="+mn-cs"/>
              </a:rPr>
              <a:t> coffin was taken from Westminster Hall though the streets of London to Paddington Station and onto a waiting train. Thousands of people lined the route to watch King George</a:t>
            </a:r>
            <a:r>
              <a:rPr lang="en-GB" sz="1200" kern="1200" baseline="0" dirty="0">
                <a:solidFill>
                  <a:schemeClr val="tx1"/>
                </a:solidFill>
                <a:effectLst/>
                <a:latin typeface="+mn-lt"/>
                <a:ea typeface="+mn-ea"/>
                <a:cs typeface="+mn-cs"/>
              </a:rPr>
              <a:t> VI’s </a:t>
            </a:r>
            <a:r>
              <a:rPr lang="en-GB" sz="1200" kern="1200" dirty="0">
                <a:solidFill>
                  <a:schemeClr val="tx1"/>
                </a:solidFill>
                <a:effectLst/>
                <a:latin typeface="+mn-lt"/>
                <a:ea typeface="+mn-ea"/>
                <a:cs typeface="+mn-cs"/>
              </a:rPr>
              <a:t>coffin on top of a gun carriage being pulled by sailors from the Royal Navy. The Armed Forces play a large part in the procession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because the Sovereign is the head of the army, navy and air force. Can you hear the music? It is the Dead March,</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music we heard at the start of this assembly.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George VI’s state funeral – ©</a:t>
            </a:r>
            <a:r>
              <a:rPr lang="en-GB" dirty="0" err="1"/>
              <a:t>Alamy</a:t>
            </a:r>
            <a:r>
              <a:rPr lang="en-GB" dirty="0"/>
              <a:t> Stock Photo</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BB3012-1AC0-46E0-A6A2-2D7568080E80}" type="slidenum">
              <a:rPr lang="en-GB" smtClean="0"/>
              <a:t>7</a:t>
            </a:fld>
            <a:endParaRPr lang="en-GB"/>
          </a:p>
        </p:txBody>
      </p:sp>
    </p:spTree>
    <p:extLst>
      <p:ext uri="{BB962C8B-B14F-4D97-AF65-F5344CB8AC3E}">
        <p14:creationId xmlns:p14="http://schemas.microsoft.com/office/powerpoint/2010/main" val="396217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Kings and queens are always given a Christian funeral in a church because the Sovereign is </a:t>
            </a:r>
            <a:r>
              <a:rPr lang="en-US" sz="1200" kern="1200" dirty="0">
                <a:solidFill>
                  <a:schemeClr val="tx1"/>
                </a:solidFill>
                <a:effectLst/>
                <a:latin typeface="+mn-lt"/>
                <a:ea typeface="+mn-ea"/>
                <a:cs typeface="+mn-cs"/>
              </a:rPr>
              <a:t>the Supreme Governor of the Church of England</a:t>
            </a:r>
            <a:r>
              <a:rPr lang="en-GB" sz="1200" kern="1200" dirty="0">
                <a:solidFill>
                  <a:schemeClr val="tx1"/>
                </a:solidFill>
                <a:effectLst/>
                <a:latin typeface="+mn-lt"/>
                <a:ea typeface="+mn-ea"/>
                <a:cs typeface="+mn-cs"/>
              </a:rPr>
              <a:t>. King George’s funeral took place at St George’s Chapel, Windsor Castle but his wife – Queen Elizabeth The Queen Mother- had her funeral service at Westminster Abbey. Kings and queens can choose and usually their funeral service is planned many years before they die. Queen Elizabeth II’s funeral will take place at Westminster Abbey.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Images: </a:t>
            </a:r>
          </a:p>
          <a:p>
            <a:r>
              <a:rPr lang="en-US" sz="1200" b="0" kern="1200" baseline="0" dirty="0">
                <a:solidFill>
                  <a:schemeClr val="tx1"/>
                </a:solidFill>
                <a:effectLst/>
                <a:latin typeface="+mn-lt"/>
                <a:ea typeface="+mn-ea"/>
                <a:cs typeface="+mn-cs"/>
              </a:rPr>
              <a:t>St George’s Chapel, Windsor – Image by </a:t>
            </a:r>
            <a:r>
              <a:rPr lang="en-US" sz="1200" b="0" kern="1200" baseline="0" dirty="0" err="1">
                <a:solidFill>
                  <a:schemeClr val="tx1"/>
                </a:solidFill>
                <a:effectLst/>
                <a:latin typeface="+mn-lt"/>
                <a:ea typeface="+mn-ea"/>
                <a:cs typeface="+mn-cs"/>
              </a:rPr>
              <a:t>astize</a:t>
            </a:r>
            <a:r>
              <a:rPr lang="en-US" sz="1200" b="0" kern="1200" baseline="0" dirty="0">
                <a:solidFill>
                  <a:schemeClr val="tx1"/>
                </a:solidFill>
                <a:effectLst/>
                <a:latin typeface="+mn-lt"/>
                <a:ea typeface="+mn-ea"/>
                <a:cs typeface="+mn-cs"/>
              </a:rPr>
              <a:t> from </a:t>
            </a:r>
            <a:r>
              <a:rPr lang="en-US" sz="1200" b="0" kern="1200" baseline="0" dirty="0" err="1">
                <a:solidFill>
                  <a:schemeClr val="tx1"/>
                </a:solidFill>
                <a:effectLst/>
                <a:latin typeface="+mn-lt"/>
                <a:ea typeface="+mn-ea"/>
                <a:cs typeface="+mn-cs"/>
              </a:rPr>
              <a:t>Pixabay</a:t>
            </a:r>
            <a:r>
              <a:rPr lang="en-US" sz="1200" b="0" kern="1200" baseline="0" dirty="0">
                <a:solidFill>
                  <a:schemeClr val="tx1"/>
                </a:solidFill>
                <a:effectLst/>
                <a:latin typeface="+mn-lt"/>
                <a:ea typeface="+mn-ea"/>
                <a:cs typeface="+mn-cs"/>
              </a:rPr>
              <a:t> </a:t>
            </a:r>
          </a:p>
          <a:p>
            <a:r>
              <a:rPr lang="en-US" sz="1200" b="0" kern="1200" baseline="0" dirty="0">
                <a:solidFill>
                  <a:schemeClr val="tx1"/>
                </a:solidFill>
                <a:effectLst/>
                <a:latin typeface="+mn-lt"/>
                <a:ea typeface="+mn-ea"/>
                <a:cs typeface="+mn-cs"/>
              </a:rPr>
              <a:t>Westminster Abbey and the surrounding area – ©Dean &amp; Chapter of Westminster</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8</a:t>
            </a:fld>
            <a:endParaRPr lang="en-GB"/>
          </a:p>
        </p:txBody>
      </p:sp>
    </p:spTree>
    <p:extLst>
      <p:ext uri="{BB962C8B-B14F-4D97-AF65-F5344CB8AC3E}">
        <p14:creationId xmlns:p14="http://schemas.microsoft.com/office/powerpoint/2010/main" val="341475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Until 1760, kings and queens were often buried at Westminster Abbey. This photograph shows the tomb of Henry VII, the first of the Tudor kings, at Westminster Abbey. In more recent times, kings and queens tend to be buried at St George’s Chapel, Windsor Castle. King George VI and Queen Elizabeth The Queen Mother are buried side by side at St George’s Chapel, Windsor Castle. A stone marking the spot is more common now than a big stone tomb. Their daughter Queen Elizabeth II will be buried</a:t>
            </a:r>
            <a:r>
              <a:rPr lang="en-GB" sz="1200" kern="1200" baseline="0" dirty="0">
                <a:solidFill>
                  <a:schemeClr val="tx1"/>
                </a:solidFill>
                <a:effectLst/>
                <a:latin typeface="+mn-lt"/>
                <a:ea typeface="+mn-ea"/>
                <a:cs typeface="+mn-cs"/>
              </a:rPr>
              <a:t> close to her parents</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Henry VII tomb – ©Dean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George VI and </a:t>
            </a:r>
            <a:r>
              <a:rPr lang="en-GB" sz="1200" b="0" kern="1200" dirty="0">
                <a:solidFill>
                  <a:schemeClr val="tx1"/>
                </a:solidFill>
                <a:effectLst/>
                <a:latin typeface="+mn-lt"/>
                <a:ea typeface="+mn-ea"/>
                <a:cs typeface="+mn-cs"/>
              </a:rPr>
              <a:t>Queen Elizabeth The Queen Mother’s </a:t>
            </a:r>
            <a:r>
              <a:rPr lang="en-GB" sz="1200" b="0" kern="1200" baseline="0" dirty="0">
                <a:solidFill>
                  <a:schemeClr val="tx1"/>
                </a:solidFill>
                <a:effectLst/>
                <a:latin typeface="+mn-lt"/>
                <a:ea typeface="+mn-ea"/>
                <a:cs typeface="+mn-cs"/>
              </a:rPr>
              <a:t>memorial chapel at Windsor – ©</a:t>
            </a:r>
            <a:r>
              <a:rPr lang="en-GB" sz="1200" b="0" kern="1200" baseline="0" dirty="0" err="1">
                <a:solidFill>
                  <a:schemeClr val="tx1"/>
                </a:solidFill>
                <a:effectLst/>
                <a:latin typeface="+mn-lt"/>
                <a:ea typeface="+mn-ea"/>
                <a:cs typeface="+mn-cs"/>
              </a:rPr>
              <a:t>Alamy</a:t>
            </a:r>
            <a:r>
              <a:rPr lang="en-GB" sz="1200" b="0" kern="1200" baseline="0" dirty="0">
                <a:solidFill>
                  <a:schemeClr val="tx1"/>
                </a:solidFill>
                <a:effectLst/>
                <a:latin typeface="+mn-lt"/>
                <a:ea typeface="+mn-ea"/>
                <a:cs typeface="+mn-cs"/>
              </a:rPr>
              <a:t> Stock Photo </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9</a:t>
            </a:fld>
            <a:endParaRPr lang="en-GB"/>
          </a:p>
        </p:txBody>
      </p:sp>
    </p:spTree>
    <p:extLst>
      <p:ext uri="{BB962C8B-B14F-4D97-AF65-F5344CB8AC3E}">
        <p14:creationId xmlns:p14="http://schemas.microsoft.com/office/powerpoint/2010/main" val="4192338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youtube.com/watch?v=wUuD9nJ6TV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h0JJcf4z6A"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a:solidFill>
                  <a:schemeClr val="bg1"/>
                </a:solidFill>
              </a:rPr>
              <a:t>©Dean </a:t>
            </a:r>
            <a:r>
              <a:rPr lang="en-GB" sz="700" dirty="0">
                <a:solidFill>
                  <a:schemeClr val="bg1"/>
                </a:solidFill>
              </a:rPr>
              <a:t>and Chapter of Westminster</a:t>
            </a:r>
          </a:p>
        </p:txBody>
      </p:sp>
      <p:sp>
        <p:nvSpPr>
          <p:cNvPr id="11" name="TextBox 10"/>
          <p:cNvSpPr txBox="1"/>
          <p:nvPr/>
        </p:nvSpPr>
        <p:spPr>
          <a:xfrm>
            <a:off x="352949" y="1068552"/>
            <a:ext cx="2797707" cy="523220"/>
          </a:xfrm>
          <a:prstGeom prst="rect">
            <a:avLst/>
          </a:prstGeom>
          <a:solidFill>
            <a:schemeClr val="tx2"/>
          </a:solidFill>
        </p:spPr>
        <p:txBody>
          <a:bodyPr wrap="square" rtlCol="0">
            <a:spAutoFit/>
          </a:bodyPr>
          <a:lstStyle/>
          <a:p>
            <a:r>
              <a:rPr lang="en-GB" sz="2800" b="1" dirty="0">
                <a:solidFill>
                  <a:schemeClr val="bg1"/>
                </a:solidFill>
                <a:latin typeface="+mj-lt"/>
              </a:rPr>
              <a:t>Royal Funerals</a:t>
            </a:r>
          </a:p>
        </p:txBody>
      </p:sp>
      <p:sp>
        <p:nvSpPr>
          <p:cNvPr id="12" name="Title 8">
            <a:extLst>
              <a:ext uri="{FF2B5EF4-FFF2-40B4-BE49-F238E27FC236}">
                <a16:creationId xmlns:a16="http://schemas.microsoft.com/office/drawing/2014/main" id="{F89B5B11-7758-448D-AC81-23E46063A519}"/>
              </a:ext>
            </a:extLst>
          </p:cNvPr>
          <p:cNvSpPr txBox="1">
            <a:spLocks/>
          </p:cNvSpPr>
          <p:nvPr/>
        </p:nvSpPr>
        <p:spPr>
          <a:xfrm>
            <a:off x="352949" y="1621350"/>
            <a:ext cx="2912765" cy="442886"/>
          </a:xfrm>
          <a:prstGeom prst="rect">
            <a:avLst/>
          </a:prstGeom>
          <a:solidFill>
            <a:schemeClr val="tx2"/>
          </a:solidFill>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GB" sz="2000" b="0" dirty="0">
                <a:solidFill>
                  <a:schemeClr val="bg1"/>
                </a:solidFill>
              </a:rPr>
              <a:t>Assembly for secondary</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7" name="Picture 6">
            <a:extLst>
              <a:ext uri="{FF2B5EF4-FFF2-40B4-BE49-F238E27FC236}">
                <a16:creationId xmlns:a16="http://schemas.microsoft.com/office/drawing/2014/main" id="{F5A5BC16-33D4-4791-95FF-014EE15041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341" y="1212882"/>
            <a:ext cx="7895968" cy="5264307"/>
          </a:xfrm>
          <a:prstGeom prst="rect">
            <a:avLst/>
          </a:prstGeom>
        </p:spPr>
      </p:pic>
    </p:spTree>
    <p:extLst>
      <p:ext uri="{BB962C8B-B14F-4D97-AF65-F5344CB8AC3E}">
        <p14:creationId xmlns:p14="http://schemas.microsoft.com/office/powerpoint/2010/main" val="425656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706" y="912243"/>
            <a:ext cx="6945340" cy="4633534"/>
          </a:xfrm>
          <a:prstGeom prst="rect">
            <a:avLst/>
          </a:prstGeom>
        </p:spPr>
      </p:pic>
      <p:sp>
        <p:nvSpPr>
          <p:cNvPr id="7" name="Content Placeholder 2"/>
          <p:cNvSpPr>
            <a:spLocks noGrp="1"/>
          </p:cNvSpPr>
          <p:nvPr>
            <p:ph idx="1"/>
          </p:nvPr>
        </p:nvSpPr>
        <p:spPr>
          <a:xfrm>
            <a:off x="263646" y="5818909"/>
            <a:ext cx="8500344" cy="688770"/>
          </a:xfrm>
        </p:spPr>
        <p:txBody>
          <a:bodyPr>
            <a:noAutofit/>
          </a:bodyPr>
          <a:lstStyle/>
          <a:p>
            <a:r>
              <a:rPr lang="en-GB" sz="1800" dirty="0">
                <a:hlinkClick r:id="rId4"/>
              </a:rPr>
              <a:t>Listen</a:t>
            </a:r>
            <a:r>
              <a:rPr lang="en-GB" sz="1800" dirty="0"/>
              <a:t> to one of the hymns sung at Queen Elizabeth The Queen Mother’s funeral at Westminster Abbey in 2002. </a:t>
            </a:r>
          </a:p>
        </p:txBody>
      </p:sp>
    </p:spTree>
    <p:extLst>
      <p:ext uri="{BB962C8B-B14F-4D97-AF65-F5344CB8AC3E}">
        <p14:creationId xmlns:p14="http://schemas.microsoft.com/office/powerpoint/2010/main" val="277548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45641"/>
            <a:ext cx="8139248" cy="471885"/>
          </a:xfrm>
        </p:spPr>
        <p:txBody>
          <a:bodyPr/>
          <a:lstStyle/>
          <a:p>
            <a:r>
              <a:rPr lang="en-US" dirty="0"/>
              <a:t>What happens at a Christian funeral? </a:t>
            </a:r>
            <a:endParaRPr lang="en-GB" dirty="0"/>
          </a:p>
        </p:txBody>
      </p:sp>
      <p:sp>
        <p:nvSpPr>
          <p:cNvPr id="3" name="Content Placeholder 2"/>
          <p:cNvSpPr>
            <a:spLocks noGrp="1"/>
          </p:cNvSpPr>
          <p:nvPr>
            <p:ph idx="1"/>
          </p:nvPr>
        </p:nvSpPr>
        <p:spPr>
          <a:xfrm>
            <a:off x="553931" y="3644069"/>
            <a:ext cx="2219249" cy="3018382"/>
          </a:xfrm>
        </p:spPr>
        <p:txBody>
          <a:bodyPr>
            <a:normAutofit lnSpcReduction="10000"/>
          </a:bodyPr>
          <a:lstStyle/>
          <a:p>
            <a:r>
              <a:rPr lang="en-US" sz="1700" u="sng" dirty="0"/>
              <a:t>Candles are lit</a:t>
            </a:r>
          </a:p>
          <a:p>
            <a:r>
              <a:rPr lang="en-US" sz="1700" dirty="0"/>
              <a:t>The Paschal (Easter) candle is lit to remind people that when Jesus died, he rose again and promised everlasting life to those who believe in him. The light of the candle represents Jesus and so brings hope to a dark world. </a:t>
            </a:r>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7C9E809F-CD21-4EF6-BFD0-B9632D044A07}"/>
              </a:ext>
            </a:extLst>
          </p:cNvPr>
          <p:cNvSpPr txBox="1">
            <a:spLocks/>
          </p:cNvSpPr>
          <p:nvPr/>
        </p:nvSpPr>
        <p:spPr>
          <a:xfrm>
            <a:off x="366362" y="3429000"/>
            <a:ext cx="4205638" cy="141335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F6E5A348-B3ED-4C62-A803-929396C39EED}"/>
              </a:ext>
            </a:extLst>
          </p:cNvPr>
          <p:cNvSpPr txBox="1">
            <a:spLocks/>
          </p:cNvSpPr>
          <p:nvPr/>
        </p:nvSpPr>
        <p:spPr>
          <a:xfrm>
            <a:off x="366362" y="5328161"/>
            <a:ext cx="4205638" cy="88513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8" name="Picture 7">
            <a:extLst>
              <a:ext uri="{FF2B5EF4-FFF2-40B4-BE49-F238E27FC236}">
                <a16:creationId xmlns:a16="http://schemas.microsoft.com/office/drawing/2014/main" id="{85BF4EC2-4D98-4E80-8762-E8D9363F6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931" y="1704740"/>
            <a:ext cx="2054539" cy="1699621"/>
          </a:xfrm>
          <a:prstGeom prst="rect">
            <a:avLst/>
          </a:prstGeom>
        </p:spPr>
      </p:pic>
      <p:pic>
        <p:nvPicPr>
          <p:cNvPr id="12" name="Picture 11">
            <a:extLst>
              <a:ext uri="{FF2B5EF4-FFF2-40B4-BE49-F238E27FC236}">
                <a16:creationId xmlns:a16="http://schemas.microsoft.com/office/drawing/2014/main" id="{01D92B1E-F5C0-465F-A455-103FF90FE7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7646" y="1729379"/>
            <a:ext cx="2054539" cy="1699621"/>
          </a:xfrm>
          <a:prstGeom prst="rect">
            <a:avLst/>
          </a:prstGeom>
        </p:spPr>
      </p:pic>
      <p:sp>
        <p:nvSpPr>
          <p:cNvPr id="14" name="Content Placeholder 2">
            <a:extLst>
              <a:ext uri="{FF2B5EF4-FFF2-40B4-BE49-F238E27FC236}">
                <a16:creationId xmlns:a16="http://schemas.microsoft.com/office/drawing/2014/main" id="{5B720305-E203-41FA-91AB-7C2BA2BA1483}"/>
              </a:ext>
            </a:extLst>
          </p:cNvPr>
          <p:cNvSpPr txBox="1">
            <a:spLocks/>
          </p:cNvSpPr>
          <p:nvPr/>
        </p:nvSpPr>
        <p:spPr>
          <a:xfrm>
            <a:off x="3242993" y="3660518"/>
            <a:ext cx="2408616" cy="3213931"/>
          </a:xfrm>
          <a:prstGeom prst="rect">
            <a:avLst/>
          </a:prstGeom>
        </p:spPr>
        <p:txBody>
          <a:bodyPr vert="horz" lIns="0" tIns="0" rIns="0" bIns="0" rtlCol="0">
            <a:normAutofit fontScale="77500" lnSpcReduction="2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u="sng" dirty="0"/>
              <a:t>Prayers are said</a:t>
            </a:r>
          </a:p>
          <a:p>
            <a:r>
              <a:rPr lang="en-GB" sz="2200" dirty="0"/>
              <a:t>Many Christians pray for the soul of the person who has  died. These include prayers thanking God for the life of  the person who has died, prayers asking for God’s comfort on those who mourn and the Lord’s Prayer. This is the prayer that Jesus said after his friends asked him how to pray. </a:t>
            </a:r>
          </a:p>
          <a:p>
            <a:endParaRPr lang="en-GB" dirty="0"/>
          </a:p>
        </p:txBody>
      </p:sp>
      <p:sp>
        <p:nvSpPr>
          <p:cNvPr id="18" name="Content Placeholder 2">
            <a:extLst>
              <a:ext uri="{FF2B5EF4-FFF2-40B4-BE49-F238E27FC236}">
                <a16:creationId xmlns:a16="http://schemas.microsoft.com/office/drawing/2014/main" id="{075DE7B3-A14A-48C7-9523-6F10F22D9CB0}"/>
              </a:ext>
            </a:extLst>
          </p:cNvPr>
          <p:cNvSpPr txBox="1">
            <a:spLocks/>
          </p:cNvSpPr>
          <p:nvPr/>
        </p:nvSpPr>
        <p:spPr>
          <a:xfrm>
            <a:off x="6121422" y="3644069"/>
            <a:ext cx="1982170" cy="3018382"/>
          </a:xfrm>
          <a:prstGeom prst="rect">
            <a:avLst/>
          </a:prstGeom>
        </p:spPr>
        <p:txBody>
          <a:bodyPr vert="horz" lIns="0" tIns="0" rIns="0" bIns="0" rtlCol="0">
            <a:normAutofit fontScale="85000" lnSpcReduction="2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u="sng" dirty="0"/>
              <a:t>Music is heard</a:t>
            </a:r>
          </a:p>
          <a:p>
            <a:r>
              <a:rPr lang="en-US" sz="2000" dirty="0"/>
              <a:t>Music is often a very important part of a funeral service. Hymns are songs that praise God and often contain words from the Bible. Music can help people to release feelings and can be very healing. </a:t>
            </a:r>
          </a:p>
          <a:p>
            <a:endParaRPr lang="en-GB" dirty="0"/>
          </a:p>
        </p:txBody>
      </p:sp>
      <p:pic>
        <p:nvPicPr>
          <p:cNvPr id="20" name="Picture 19">
            <a:extLst>
              <a:ext uri="{FF2B5EF4-FFF2-40B4-BE49-F238E27FC236}">
                <a16:creationId xmlns:a16="http://schemas.microsoft.com/office/drawing/2014/main" id="{DE130F48-74A7-495B-9600-3A25E95CDE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1361" y="1750763"/>
            <a:ext cx="2054539" cy="1634332"/>
          </a:xfrm>
          <a:prstGeom prst="rect">
            <a:avLst/>
          </a:prstGeom>
        </p:spPr>
      </p:pic>
    </p:spTree>
    <p:extLst>
      <p:ext uri="{BB962C8B-B14F-4D97-AF65-F5344CB8AC3E}">
        <p14:creationId xmlns:p14="http://schemas.microsoft.com/office/powerpoint/2010/main" val="312327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45641"/>
            <a:ext cx="8139248" cy="471885"/>
          </a:xfrm>
        </p:spPr>
        <p:txBody>
          <a:bodyPr/>
          <a:lstStyle/>
          <a:p>
            <a:r>
              <a:rPr lang="en-US" dirty="0"/>
              <a:t>What happens at a Christian funeral? </a:t>
            </a:r>
            <a:endParaRPr lang="en-GB" dirty="0"/>
          </a:p>
        </p:txBody>
      </p:sp>
      <p:sp>
        <p:nvSpPr>
          <p:cNvPr id="3" name="Content Placeholder 2"/>
          <p:cNvSpPr>
            <a:spLocks noGrp="1"/>
          </p:cNvSpPr>
          <p:nvPr>
            <p:ph idx="1"/>
          </p:nvPr>
        </p:nvSpPr>
        <p:spPr>
          <a:xfrm>
            <a:off x="366361" y="1662671"/>
            <a:ext cx="8411277" cy="1495248"/>
          </a:xfrm>
        </p:spPr>
        <p:txBody>
          <a:bodyPr>
            <a:noAutofit/>
          </a:bodyPr>
          <a:lstStyle/>
          <a:p>
            <a:r>
              <a:rPr lang="en-GB" sz="1600" dirty="0"/>
              <a:t>A funeral takes place in the presence of the coffin, which is then taken for burial or cremation. </a:t>
            </a:r>
          </a:p>
          <a:p>
            <a:r>
              <a:rPr lang="en-GB" sz="1600" dirty="0"/>
              <a:t>Bible readings are selected to remind mourners of Jesus’s promise about life after death as a way to offer support as they grieve.</a:t>
            </a:r>
          </a:p>
          <a:p>
            <a:r>
              <a:rPr lang="en-US" sz="1600" dirty="0"/>
              <a:t>The priest, a friend or a relative will talk about the life of the person who has died and give thanks for it. This is called a eulogy. </a:t>
            </a:r>
          </a:p>
          <a:p>
            <a:r>
              <a:rPr lang="en-US" sz="1600" dirty="0"/>
              <a:t>Prayers are offered for the person who has died, for their family and friends, and for the gift of hope and faith in Jesus Christ. </a:t>
            </a:r>
            <a:endParaRPr lang="en-GB" sz="1600"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7C9E809F-CD21-4EF6-BFD0-B9632D044A07}"/>
              </a:ext>
            </a:extLst>
          </p:cNvPr>
          <p:cNvSpPr txBox="1">
            <a:spLocks/>
          </p:cNvSpPr>
          <p:nvPr/>
        </p:nvSpPr>
        <p:spPr>
          <a:xfrm>
            <a:off x="366362" y="3429000"/>
            <a:ext cx="4205638" cy="141335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F6E5A348-B3ED-4C62-A803-929396C39EED}"/>
              </a:ext>
            </a:extLst>
          </p:cNvPr>
          <p:cNvSpPr txBox="1">
            <a:spLocks/>
          </p:cNvSpPr>
          <p:nvPr/>
        </p:nvSpPr>
        <p:spPr>
          <a:xfrm>
            <a:off x="366362" y="5328161"/>
            <a:ext cx="4205638" cy="88513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A6E8263-73E0-4D79-A452-99A214FB1E9A}"/>
              </a:ext>
            </a:extLst>
          </p:cNvPr>
          <p:cNvSpPr txBox="1">
            <a:spLocks/>
          </p:cNvSpPr>
          <p:nvPr/>
        </p:nvSpPr>
        <p:spPr>
          <a:xfrm>
            <a:off x="366360" y="3818596"/>
            <a:ext cx="8282484" cy="1758402"/>
          </a:xfrm>
          <a:prstGeom prst="rect">
            <a:avLst/>
          </a:prstGeom>
          <a:solidFill>
            <a:schemeClr val="tx2"/>
          </a:solidFill>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rPr>
              <a:t>“I am the resurrection and the </a:t>
            </a:r>
            <a:r>
              <a:rPr lang="en-GB" sz="3000" dirty="0">
                <a:solidFill>
                  <a:schemeClr val="bg1"/>
                </a:solidFill>
              </a:rPr>
              <a:t>life</a:t>
            </a:r>
            <a:r>
              <a:rPr lang="en-GB" sz="2000" dirty="0">
                <a:solidFill>
                  <a:schemeClr val="bg1"/>
                </a:solidFill>
              </a:rPr>
              <a:t>. Those who believe in me, even though they die, will</a:t>
            </a:r>
            <a:r>
              <a:rPr lang="en-GB" sz="3000" dirty="0">
                <a:solidFill>
                  <a:schemeClr val="bg1"/>
                </a:solidFill>
              </a:rPr>
              <a:t> live</a:t>
            </a:r>
            <a:r>
              <a:rPr lang="en-GB" sz="2000" dirty="0">
                <a:solidFill>
                  <a:schemeClr val="bg1"/>
                </a:solidFill>
              </a:rPr>
              <a:t>, and everyone who </a:t>
            </a:r>
            <a:r>
              <a:rPr lang="en-GB" sz="3000" dirty="0">
                <a:solidFill>
                  <a:schemeClr val="bg1"/>
                </a:solidFill>
              </a:rPr>
              <a:t>lives</a:t>
            </a:r>
            <a:r>
              <a:rPr lang="en-GB" sz="2000" dirty="0">
                <a:solidFill>
                  <a:schemeClr val="bg1"/>
                </a:solidFill>
              </a:rPr>
              <a:t> and believes in me will never die”</a:t>
            </a:r>
          </a:p>
          <a:p>
            <a:r>
              <a:rPr lang="en-GB" sz="1600" dirty="0">
                <a:solidFill>
                  <a:schemeClr val="bg1"/>
                </a:solidFill>
              </a:rPr>
              <a:t>John 11:25-26</a:t>
            </a:r>
          </a:p>
        </p:txBody>
      </p:sp>
      <p:sp>
        <p:nvSpPr>
          <p:cNvPr id="8" name="Content Placeholder 2">
            <a:extLst>
              <a:ext uri="{FF2B5EF4-FFF2-40B4-BE49-F238E27FC236}">
                <a16:creationId xmlns:a16="http://schemas.microsoft.com/office/drawing/2014/main" id="{70209CFE-EF43-4096-90E0-3983D94034D0}"/>
              </a:ext>
            </a:extLst>
          </p:cNvPr>
          <p:cNvSpPr txBox="1">
            <a:spLocks/>
          </p:cNvSpPr>
          <p:nvPr/>
        </p:nvSpPr>
        <p:spPr>
          <a:xfrm>
            <a:off x="366360" y="5678698"/>
            <a:ext cx="8411277" cy="1020406"/>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At the end of the funeral, the priest asks God to look after the person who has died using the words: </a:t>
            </a:r>
            <a:r>
              <a:rPr lang="en-US" sz="1700" b="1" dirty="0"/>
              <a:t>’</a:t>
            </a:r>
            <a:r>
              <a:rPr lang="en-GB" sz="1700" b="1" dirty="0"/>
              <a:t>We commit this body to the ground, earth to earth, ashes to ashes, dust to dust; in sure and certain hope of the Resurrection to eternal life through our Lord Jesus Christ’. </a:t>
            </a:r>
            <a:endParaRPr lang="en-US" sz="1700" b="1" dirty="0"/>
          </a:p>
          <a:p>
            <a:endParaRPr lang="en-US" sz="1600" dirty="0"/>
          </a:p>
          <a:p>
            <a:endParaRPr lang="en-GB" dirty="0"/>
          </a:p>
        </p:txBody>
      </p:sp>
    </p:spTree>
    <p:extLst>
      <p:ext uri="{BB962C8B-B14F-4D97-AF65-F5344CB8AC3E}">
        <p14:creationId xmlns:p14="http://schemas.microsoft.com/office/powerpoint/2010/main" val="6791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7" name="Content Placeholder 2"/>
          <p:cNvSpPr>
            <a:spLocks noGrp="1"/>
          </p:cNvSpPr>
          <p:nvPr>
            <p:ph idx="1"/>
          </p:nvPr>
        </p:nvSpPr>
        <p:spPr>
          <a:xfrm>
            <a:off x="386502" y="5779422"/>
            <a:ext cx="8139248" cy="645128"/>
          </a:xfrm>
        </p:spPr>
        <p:txBody>
          <a:bodyPr>
            <a:normAutofit lnSpcReduction="10000"/>
          </a:bodyPr>
          <a:lstStyle/>
          <a:p>
            <a:r>
              <a:rPr lang="en-GB" dirty="0"/>
              <a:t>‘I declare before you all that my whole life whether it be long or short shall be devoted to your service’</a:t>
            </a:r>
          </a:p>
          <a:p>
            <a:r>
              <a:rPr lang="en-GB" dirty="0"/>
              <a:t>Queen Elizabeth II, radio broadcast 1947</a:t>
            </a:r>
            <a:endParaRPr lang="en-GB" sz="1100" dirty="0"/>
          </a:p>
          <a:p>
            <a:endParaRPr lang="en-GB" dirty="0"/>
          </a:p>
          <a:p>
            <a:endParaRPr lang="en-GB" dirty="0">
              <a:latin typeface="+mj-lt"/>
            </a:endParaRPr>
          </a:p>
          <a:p>
            <a:endParaRPr lang="en-GB" dirty="0"/>
          </a:p>
          <a:p>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7022" y="1088352"/>
            <a:ext cx="3955385" cy="4415121"/>
          </a:xfrm>
          <a:prstGeom prst="rect">
            <a:avLst/>
          </a:prstGeom>
        </p:spPr>
      </p:pic>
    </p:spTree>
    <p:extLst>
      <p:ext uri="{BB962C8B-B14F-4D97-AF65-F5344CB8AC3E}">
        <p14:creationId xmlns:p14="http://schemas.microsoft.com/office/powerpoint/2010/main" val="389913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98628" y="935181"/>
            <a:ext cx="3713018" cy="5569527"/>
          </a:xfrm>
          <a:prstGeom prst="rect">
            <a:avLst/>
          </a:prstGeom>
        </p:spPr>
      </p:pic>
    </p:spTree>
    <p:extLst>
      <p:ext uri="{BB962C8B-B14F-4D97-AF65-F5344CB8AC3E}">
        <p14:creationId xmlns:p14="http://schemas.microsoft.com/office/powerpoint/2010/main" val="101452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2028" y="2027564"/>
            <a:ext cx="2954762" cy="4446007"/>
          </a:xfrm>
          <a:prstGeom prst="rect">
            <a:avLst/>
          </a:prstGeom>
        </p:spPr>
      </p:pic>
      <p:sp>
        <p:nvSpPr>
          <p:cNvPr id="6" name="TextBox 5">
            <a:extLst>
              <a:ext uri="{FF2B5EF4-FFF2-40B4-BE49-F238E27FC236}">
                <a16:creationId xmlns:a16="http://schemas.microsoft.com/office/drawing/2014/main" id="{2E024D30-DBBB-415E-9943-95ED950DFED0}"/>
              </a:ext>
            </a:extLst>
          </p:cNvPr>
          <p:cNvSpPr txBox="1"/>
          <p:nvPr/>
        </p:nvSpPr>
        <p:spPr>
          <a:xfrm>
            <a:off x="456503" y="1382577"/>
            <a:ext cx="1818067" cy="369332"/>
          </a:xfrm>
          <a:prstGeom prst="rect">
            <a:avLst/>
          </a:prstGeom>
          <a:noFill/>
        </p:spPr>
        <p:txBody>
          <a:bodyPr wrap="square" rtlCol="0">
            <a:spAutoFit/>
          </a:bodyPr>
          <a:lstStyle/>
          <a:p>
            <a:r>
              <a:rPr lang="en-GB" dirty="0"/>
              <a:t>King George VI</a:t>
            </a:r>
          </a:p>
        </p:txBody>
      </p:sp>
      <p:sp>
        <p:nvSpPr>
          <p:cNvPr id="8" name="TextBox 7">
            <a:extLst>
              <a:ext uri="{FF2B5EF4-FFF2-40B4-BE49-F238E27FC236}">
                <a16:creationId xmlns:a16="http://schemas.microsoft.com/office/drawing/2014/main" id="{F362588A-A70F-4867-B373-0F64C1B67EC0}"/>
              </a:ext>
            </a:extLst>
          </p:cNvPr>
          <p:cNvSpPr txBox="1"/>
          <p:nvPr/>
        </p:nvSpPr>
        <p:spPr>
          <a:xfrm>
            <a:off x="3287646" y="1382577"/>
            <a:ext cx="3958974" cy="369332"/>
          </a:xfrm>
          <a:prstGeom prst="rect">
            <a:avLst/>
          </a:prstGeom>
          <a:noFill/>
        </p:spPr>
        <p:txBody>
          <a:bodyPr wrap="square" rtlCol="0">
            <a:spAutoFit/>
          </a:bodyPr>
          <a:lstStyle/>
          <a:p>
            <a:r>
              <a:rPr lang="en-GB" dirty="0"/>
              <a:t>Queen Elizabeth, the Queen Mother</a:t>
            </a:r>
          </a:p>
        </p:txBody>
      </p:sp>
      <p:cxnSp>
        <p:nvCxnSpPr>
          <p:cNvPr id="9" name="Connector: Elbow 8">
            <a:extLst>
              <a:ext uri="{FF2B5EF4-FFF2-40B4-BE49-F238E27FC236}">
                <a16:creationId xmlns:a16="http://schemas.microsoft.com/office/drawing/2014/main" id="{F63420A6-ED2B-42BB-9810-4575FFF9A89C}"/>
              </a:ext>
            </a:extLst>
          </p:cNvPr>
          <p:cNvCxnSpPr/>
          <p:nvPr/>
        </p:nvCxnSpPr>
        <p:spPr>
          <a:xfrm rot="16200000" flipH="1">
            <a:off x="3316335" y="-198889"/>
            <a:ext cx="12700" cy="390159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917FDB99-458C-4F25-BC9A-128AFC0704AC}"/>
              </a:ext>
            </a:extLst>
          </p:cNvPr>
          <p:cNvCxnSpPr/>
          <p:nvPr/>
        </p:nvCxnSpPr>
        <p:spPr>
          <a:xfrm rot="10800000" flipV="1">
            <a:off x="2747819" y="1980063"/>
            <a:ext cx="574866" cy="52668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76F8F0-EB36-4731-B40B-B3155C57A90F}"/>
              </a:ext>
            </a:extLst>
          </p:cNvPr>
          <p:cNvSpPr txBox="1"/>
          <p:nvPr/>
        </p:nvSpPr>
        <p:spPr>
          <a:xfrm>
            <a:off x="1713452" y="2506747"/>
            <a:ext cx="2068733" cy="369332"/>
          </a:xfrm>
          <a:prstGeom prst="rect">
            <a:avLst/>
          </a:prstGeom>
          <a:noFill/>
        </p:spPr>
        <p:txBody>
          <a:bodyPr wrap="square" rtlCol="0">
            <a:spAutoFit/>
          </a:bodyPr>
          <a:lstStyle/>
          <a:p>
            <a:r>
              <a:rPr lang="en-GB" dirty="0"/>
              <a:t>Queen Elizabeth II</a:t>
            </a:r>
          </a:p>
        </p:txBody>
      </p:sp>
      <p:cxnSp>
        <p:nvCxnSpPr>
          <p:cNvPr id="12" name="Connector: Elbow 11">
            <a:extLst>
              <a:ext uri="{FF2B5EF4-FFF2-40B4-BE49-F238E27FC236}">
                <a16:creationId xmlns:a16="http://schemas.microsoft.com/office/drawing/2014/main" id="{284B5918-2D92-44C6-85A5-972C80FBE709}"/>
              </a:ext>
            </a:extLst>
          </p:cNvPr>
          <p:cNvCxnSpPr/>
          <p:nvPr/>
        </p:nvCxnSpPr>
        <p:spPr>
          <a:xfrm rot="5400000">
            <a:off x="1759981" y="2595825"/>
            <a:ext cx="707584" cy="126809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70A3B3-D1EA-4FAD-BF92-1DA9E0EE4E26}"/>
              </a:ext>
            </a:extLst>
          </p:cNvPr>
          <p:cNvSpPr txBox="1"/>
          <p:nvPr/>
        </p:nvSpPr>
        <p:spPr>
          <a:xfrm>
            <a:off x="445360" y="3583663"/>
            <a:ext cx="2068733" cy="369332"/>
          </a:xfrm>
          <a:prstGeom prst="rect">
            <a:avLst/>
          </a:prstGeom>
          <a:noFill/>
        </p:spPr>
        <p:txBody>
          <a:bodyPr wrap="square" rtlCol="0">
            <a:spAutoFit/>
          </a:bodyPr>
          <a:lstStyle/>
          <a:p>
            <a:r>
              <a:rPr lang="en-GB" dirty="0"/>
              <a:t>King Charles III</a:t>
            </a:r>
          </a:p>
        </p:txBody>
      </p:sp>
    </p:spTree>
    <p:extLst>
      <p:ext uri="{BB962C8B-B14F-4D97-AF65-F5344CB8AC3E}">
        <p14:creationId xmlns:p14="http://schemas.microsoft.com/office/powerpoint/2010/main" val="401239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8" name="Picture 7">
            <a:extLst>
              <a:ext uri="{FF2B5EF4-FFF2-40B4-BE49-F238E27FC236}">
                <a16:creationId xmlns:a16="http://schemas.microsoft.com/office/drawing/2014/main" id="{868F9C6E-B9E7-4E8A-9EF5-EC337D40A1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896" y="1286517"/>
            <a:ext cx="3667740" cy="4885581"/>
          </a:xfrm>
          <a:prstGeom prst="rect">
            <a:avLst/>
          </a:prstGeom>
        </p:spPr>
      </p:pic>
      <p:pic>
        <p:nvPicPr>
          <p:cNvPr id="9" name="Picture 8">
            <a:extLst>
              <a:ext uri="{FF2B5EF4-FFF2-40B4-BE49-F238E27FC236}">
                <a16:creationId xmlns:a16="http://schemas.microsoft.com/office/drawing/2014/main" id="{505A7D2B-3F9F-4BB8-9FEF-9921D7A9E2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12032" y="2227889"/>
            <a:ext cx="4128031" cy="2737618"/>
          </a:xfrm>
          <a:prstGeom prst="rect">
            <a:avLst/>
          </a:prstGeom>
        </p:spPr>
      </p:pic>
      <p:sp>
        <p:nvSpPr>
          <p:cNvPr id="10" name="Content Placeholder 2">
            <a:extLst>
              <a:ext uri="{FF2B5EF4-FFF2-40B4-BE49-F238E27FC236}">
                <a16:creationId xmlns:a16="http://schemas.microsoft.com/office/drawing/2014/main" id="{B59CB844-E9B0-41D6-A5FF-40A1D48020C1}"/>
              </a:ext>
            </a:extLst>
          </p:cNvPr>
          <p:cNvSpPr txBox="1">
            <a:spLocks/>
          </p:cNvSpPr>
          <p:nvPr/>
        </p:nvSpPr>
        <p:spPr>
          <a:xfrm>
            <a:off x="1452213" y="6351851"/>
            <a:ext cx="1508157" cy="29436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 funeral </a:t>
            </a:r>
          </a:p>
        </p:txBody>
      </p:sp>
      <p:sp>
        <p:nvSpPr>
          <p:cNvPr id="11" name="Content Placeholder 2">
            <a:extLst>
              <a:ext uri="{FF2B5EF4-FFF2-40B4-BE49-F238E27FC236}">
                <a16:creationId xmlns:a16="http://schemas.microsoft.com/office/drawing/2014/main" id="{AA116D35-3BDE-402F-A122-DB022E681136}"/>
              </a:ext>
            </a:extLst>
          </p:cNvPr>
          <p:cNvSpPr txBox="1">
            <a:spLocks/>
          </p:cNvSpPr>
          <p:nvPr/>
        </p:nvSpPr>
        <p:spPr>
          <a:xfrm>
            <a:off x="5721968" y="5076118"/>
            <a:ext cx="1508157" cy="35374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Ceremonial funeral </a:t>
            </a:r>
          </a:p>
        </p:txBody>
      </p:sp>
    </p:spTree>
    <p:extLst>
      <p:ext uri="{BB962C8B-B14F-4D97-AF65-F5344CB8AC3E}">
        <p14:creationId xmlns:p14="http://schemas.microsoft.com/office/powerpoint/2010/main" val="180216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Title 1"/>
          <p:cNvSpPr txBox="1">
            <a:spLocks/>
          </p:cNvSpPr>
          <p:nvPr/>
        </p:nvSpPr>
        <p:spPr>
          <a:xfrm>
            <a:off x="362752" y="1128155"/>
            <a:ext cx="8139248" cy="54907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Main parts of a State Funeral </a:t>
            </a:r>
            <a:endParaRPr lang="en-GB" dirty="0"/>
          </a:p>
        </p:txBody>
      </p:sp>
      <p:sp>
        <p:nvSpPr>
          <p:cNvPr id="7" name="Content Placeholder 2"/>
          <p:cNvSpPr>
            <a:spLocks noGrp="1"/>
          </p:cNvSpPr>
          <p:nvPr>
            <p:ph idx="1"/>
          </p:nvPr>
        </p:nvSpPr>
        <p:spPr>
          <a:xfrm>
            <a:off x="366363" y="2584960"/>
            <a:ext cx="8139248" cy="2367050"/>
          </a:xfrm>
        </p:spPr>
        <p:txBody>
          <a:bodyPr/>
          <a:lstStyle/>
          <a:p>
            <a:pPr marL="285750" lvl="0" indent="-285750">
              <a:buFont typeface="Arial" panose="020B0604020202020204" pitchFamily="34" charset="0"/>
              <a:buChar char="•"/>
            </a:pPr>
            <a:r>
              <a:rPr lang="en-GB" sz="2400" dirty="0"/>
              <a:t>The lying in state</a:t>
            </a:r>
          </a:p>
          <a:p>
            <a:pPr marL="285750" lvl="0" indent="-285750">
              <a:buFont typeface="Arial" panose="020B0604020202020204" pitchFamily="34" charset="0"/>
              <a:buChar char="•"/>
            </a:pPr>
            <a:r>
              <a:rPr lang="en-GB" sz="2400" dirty="0"/>
              <a:t>The funeral procession through the streets of London</a:t>
            </a:r>
          </a:p>
          <a:p>
            <a:pPr marL="285750" lvl="0" indent="-285750">
              <a:buFont typeface="Arial" panose="020B0604020202020204" pitchFamily="34" charset="0"/>
              <a:buChar char="•"/>
            </a:pPr>
            <a:r>
              <a:rPr lang="en-GB" sz="2400" dirty="0"/>
              <a:t>The funeral in church</a:t>
            </a:r>
          </a:p>
          <a:p>
            <a:pPr marL="285750" lvl="0" indent="-285750">
              <a:buFont typeface="Arial" panose="020B0604020202020204" pitchFamily="34" charset="0"/>
              <a:buChar char="•"/>
            </a:pPr>
            <a:r>
              <a:rPr lang="en-GB" sz="2400" dirty="0"/>
              <a:t>The burial</a:t>
            </a:r>
          </a:p>
          <a:p>
            <a:endParaRPr lang="en-GB" dirty="0"/>
          </a:p>
        </p:txBody>
      </p:sp>
    </p:spTree>
    <p:extLst>
      <p:ext uri="{BB962C8B-B14F-4D97-AF65-F5344CB8AC3E}">
        <p14:creationId xmlns:p14="http://schemas.microsoft.com/office/powerpoint/2010/main" val="40992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52" y="1048109"/>
            <a:ext cx="8139248" cy="515427"/>
          </a:xfrm>
        </p:spPr>
        <p:txBody>
          <a:bodyPr>
            <a:normAutofit/>
          </a:bodyPr>
          <a:lstStyle/>
          <a:p>
            <a:r>
              <a:rPr lang="en-GB" dirty="0"/>
              <a:t>The lying in state</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110" y="1713690"/>
            <a:ext cx="3463624" cy="4494647"/>
          </a:xfrm>
          <a:prstGeom prst="rect">
            <a:avLst/>
          </a:prstGeom>
        </p:spPr>
      </p:pic>
      <p:pic>
        <p:nvPicPr>
          <p:cNvPr id="5" name="Picture 4">
            <a:extLst>
              <a:ext uri="{FF2B5EF4-FFF2-40B4-BE49-F238E27FC236}">
                <a16:creationId xmlns:a16="http://schemas.microsoft.com/office/drawing/2014/main" id="{C715EF37-8FD6-42C7-9CAD-B181675920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3969" y="1799241"/>
            <a:ext cx="4632557" cy="4021661"/>
          </a:xfrm>
          <a:prstGeom prst="rect">
            <a:avLst/>
          </a:prstGeom>
        </p:spPr>
      </p:pic>
    </p:spTree>
    <p:extLst>
      <p:ext uri="{BB962C8B-B14F-4D97-AF65-F5344CB8AC3E}">
        <p14:creationId xmlns:p14="http://schemas.microsoft.com/office/powerpoint/2010/main" val="362575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funeral procession </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TextBox 4"/>
          <p:cNvSpPr txBox="1"/>
          <p:nvPr/>
        </p:nvSpPr>
        <p:spPr>
          <a:xfrm>
            <a:off x="366363" y="2122597"/>
            <a:ext cx="7447601" cy="923330"/>
          </a:xfrm>
          <a:prstGeom prst="rect">
            <a:avLst/>
          </a:prstGeom>
          <a:noFill/>
        </p:spPr>
        <p:txBody>
          <a:bodyPr wrap="square" rtlCol="0">
            <a:spAutoFit/>
          </a:bodyPr>
          <a:lstStyle/>
          <a:p>
            <a:r>
              <a:rPr lang="en-US" dirty="0"/>
              <a:t>Watch </a:t>
            </a:r>
            <a:r>
              <a:rPr lang="en-US" dirty="0">
                <a:hlinkClick r:id="rId3"/>
              </a:rPr>
              <a:t>this clip</a:t>
            </a:r>
            <a:r>
              <a:rPr lang="en-US" dirty="0"/>
              <a:t> of the funeral procession of King George VI.</a:t>
            </a:r>
          </a:p>
          <a:p>
            <a:endParaRPr lang="en-US" dirty="0"/>
          </a:p>
          <a:p>
            <a:r>
              <a:rPr lang="en-US" dirty="0"/>
              <a:t> </a:t>
            </a:r>
            <a:endParaRPr lang="en-GB" dirty="0"/>
          </a:p>
        </p:txBody>
      </p:sp>
      <p:pic>
        <p:nvPicPr>
          <p:cNvPr id="7" name="Picture 6">
            <a:extLst>
              <a:ext uri="{FF2B5EF4-FFF2-40B4-BE49-F238E27FC236}">
                <a16:creationId xmlns:a16="http://schemas.microsoft.com/office/drawing/2014/main" id="{D4E99DAC-A33D-4AA4-86AA-795587B371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4903"/>
          <a:stretch/>
        </p:blipFill>
        <p:spPr>
          <a:xfrm>
            <a:off x="2387016" y="2720340"/>
            <a:ext cx="3667740" cy="3668928"/>
          </a:xfrm>
          <a:prstGeom prst="rect">
            <a:avLst/>
          </a:prstGeom>
        </p:spPr>
      </p:pic>
    </p:spTree>
    <p:extLst>
      <p:ext uri="{BB962C8B-B14F-4D97-AF65-F5344CB8AC3E}">
        <p14:creationId xmlns:p14="http://schemas.microsoft.com/office/powerpoint/2010/main" val="33390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52" y="1045027"/>
            <a:ext cx="8139248" cy="539179"/>
          </a:xfrm>
        </p:spPr>
        <p:txBody>
          <a:bodyPr>
            <a:normAutofit/>
          </a:bodyPr>
          <a:lstStyle/>
          <a:p>
            <a:r>
              <a:rPr lang="en-GB" dirty="0"/>
              <a:t>The funeral service</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64" y="1681266"/>
            <a:ext cx="4247036" cy="283135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0278" y="3431969"/>
            <a:ext cx="4247396" cy="3079362"/>
          </a:xfrm>
          <a:prstGeom prst="rect">
            <a:avLst/>
          </a:prstGeom>
        </p:spPr>
      </p:pic>
    </p:spTree>
    <p:extLst>
      <p:ext uri="{BB962C8B-B14F-4D97-AF65-F5344CB8AC3E}">
        <p14:creationId xmlns:p14="http://schemas.microsoft.com/office/powerpoint/2010/main" val="403208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Burial </a:t>
            </a:r>
            <a:br>
              <a:rPr lang="en-GB" dirty="0"/>
            </a:br>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a:extLst>
              <a:ext uri="{FF2B5EF4-FFF2-40B4-BE49-F238E27FC236}">
                <a16:creationId xmlns:a16="http://schemas.microsoft.com/office/drawing/2014/main" id="{C4D9D1A6-E7CE-4CF4-9975-E66971712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46" y="1821714"/>
            <a:ext cx="4068499" cy="3515862"/>
          </a:xfrm>
          <a:prstGeom prst="rect">
            <a:avLst/>
          </a:prstGeom>
        </p:spPr>
      </p:pic>
      <p:pic>
        <p:nvPicPr>
          <p:cNvPr id="7" name="Picture 6">
            <a:extLst>
              <a:ext uri="{FF2B5EF4-FFF2-40B4-BE49-F238E27FC236}">
                <a16:creationId xmlns:a16="http://schemas.microsoft.com/office/drawing/2014/main" id="{9AB38211-86C6-44E3-95B8-7634E3A85871}"/>
              </a:ext>
            </a:extLst>
          </p:cNvPr>
          <p:cNvPicPr>
            <a:picLocks noChangeAspect="1"/>
          </p:cNvPicPr>
          <p:nvPr/>
        </p:nvPicPr>
        <p:blipFill rotWithShape="1">
          <a:blip r:embed="rId4">
            <a:extLst>
              <a:ext uri="{28A0092B-C50C-407E-A947-70E740481C1C}">
                <a14:useLocalDpi xmlns:a14="http://schemas.microsoft.com/office/drawing/2010/main" val="0"/>
              </a:ext>
            </a:extLst>
          </a:blip>
          <a:srcRect l="19846"/>
          <a:stretch/>
        </p:blipFill>
        <p:spPr>
          <a:xfrm>
            <a:off x="4539829" y="1821714"/>
            <a:ext cx="4227547" cy="3515862"/>
          </a:xfrm>
          <a:prstGeom prst="rect">
            <a:avLst/>
          </a:prstGeom>
        </p:spPr>
      </p:pic>
    </p:spTree>
    <p:extLst>
      <p:ext uri="{BB962C8B-B14F-4D97-AF65-F5344CB8AC3E}">
        <p14:creationId xmlns:p14="http://schemas.microsoft.com/office/powerpoint/2010/main" val="304033260"/>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f8bedca-0699-49e1-97e1-14424d7eca52" xsi:nil="true"/>
    <lcf76f155ced4ddcb4097134ff3c332f xmlns="40e3bd4d-ad2a-475f-b877-b0398ba3b99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6" ma:contentTypeDescription="Create a new document." ma:contentTypeScope="" ma:versionID="8baf188132d20b6baed1bab04a2cc971">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23a4e24bd45a2f036932d35601fe14a6"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0e94cf-848f-4704-af7b-940beeeecf82}" ma:internalName="TaxCatchAll" ma:showField="CatchAllData" ma:web="cf8bedca-0699-49e1-97e1-14424d7ec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D2E652-6BC4-4A4F-ABEB-E4C0226A4D78}">
  <ds:schemaRefs>
    <ds:schemaRef ds:uri="http://schemas.microsoft.com/sharepoint/v3/contenttype/forms"/>
  </ds:schemaRefs>
</ds:datastoreItem>
</file>

<file path=customXml/itemProps2.xml><?xml version="1.0" encoding="utf-8"?>
<ds:datastoreItem xmlns:ds="http://schemas.openxmlformats.org/officeDocument/2006/customXml" ds:itemID="{F8602EA5-8F85-489E-B767-F675F9F89819}">
  <ds:schemaRefs>
    <ds:schemaRef ds:uri="http://schemas.microsoft.com/office/2006/documentManagement/types"/>
    <ds:schemaRef ds:uri="http://schemas.microsoft.com/office/infopath/2007/PartnerControls"/>
    <ds:schemaRef ds:uri="cf8bedca-0699-49e1-97e1-14424d7eca52"/>
    <ds:schemaRef ds:uri="http://purl.org/dc/elements/1.1/"/>
    <ds:schemaRef ds:uri="http://schemas.microsoft.com/office/2006/metadata/properties"/>
    <ds:schemaRef ds:uri="40e3bd4d-ad2a-475f-b877-b0398ba3b99b"/>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654D5A3-B5E8-4342-96A7-18348FF5A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2317</TotalTime>
  <Words>2302</Words>
  <Application>Microsoft Office PowerPoint</Application>
  <PresentationFormat>On-screen Show (4:3)</PresentationFormat>
  <Paragraphs>162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The lying in state</vt:lpstr>
      <vt:lpstr>The funeral procession </vt:lpstr>
      <vt:lpstr>The funeral service</vt:lpstr>
      <vt:lpstr>Burial  </vt:lpstr>
      <vt:lpstr>PowerPoint Presentation</vt:lpstr>
      <vt:lpstr>PowerPoint Presentation</vt:lpstr>
      <vt:lpstr>What happens at a Christian funeral? </vt:lpstr>
      <vt:lpstr>What happens at a Christian funeral?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222</cp:revision>
  <dcterms:created xsi:type="dcterms:W3CDTF">2019-02-11T11:01:41Z</dcterms:created>
  <dcterms:modified xsi:type="dcterms:W3CDTF">2022-09-09T11:04:12Z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2545000</vt:r8>
  </property>
  <property fmtid="{D5CDD505-2E9C-101B-9397-08002B2CF9AE}" pid="4" name="MediaServiceImageTags">
    <vt:lpwstr/>
  </property>
</Properties>
</file>