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41" r:id="rId5"/>
    <p:sldId id="316" r:id="rId6"/>
    <p:sldId id="355" r:id="rId7"/>
    <p:sldId id="377" r:id="rId8"/>
    <p:sldId id="376" r:id="rId9"/>
    <p:sldId id="378" r:id="rId10"/>
    <p:sldId id="379" r:id="rId11"/>
    <p:sldId id="380" r:id="rId12"/>
    <p:sldId id="381" r:id="rId13"/>
    <p:sldId id="382"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6" clrIdx="4">
    <p:extLst>
      <p:ext uri="{19B8F6BF-5375-455C-9EA6-DF929625EA0E}">
        <p15:presenceInfo xmlns:p15="http://schemas.microsoft.com/office/powerpoint/2012/main" userId="S-1-5-21-1719820890-308836166-311576647-3638" providerId="AD"/>
      </p:ext>
    </p:extLst>
  </p:cmAuthor>
  <p:cmAuthor id="6" name="Laura Arends" initials="LA [2]" lastIdx="5"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90712E-AE2B-D0B1-5779-3731ACC22492}" v="116" dt="2025-01-21T11:41:43.8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70534" autoAdjust="0"/>
  </p:normalViewPr>
  <p:slideViewPr>
    <p:cSldViewPr snapToGrid="0">
      <p:cViewPr varScale="1">
        <p:scale>
          <a:sx n="81" d="100"/>
          <a:sy n="81" d="100"/>
        </p:scale>
        <p:origin x="251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5390712E-AE2B-D0B1-5779-3731ACC22492}"/>
    <pc:docChg chg="modSld">
      <pc:chgData name="Lou Cash" userId="S::lou.cash@westminster-abbey.org::86be4a58-c22e-4e67-b9c9-cb87f0968146" providerId="AD" clId="Web-{5390712E-AE2B-D0B1-5779-3731ACC22492}" dt="2025-01-21T11:41:43.212" v="164"/>
      <pc:docMkLst>
        <pc:docMk/>
      </pc:docMkLst>
      <pc:sldChg chg="modNotes">
        <pc:chgData name="Lou Cash" userId="S::lou.cash@westminster-abbey.org::86be4a58-c22e-4e67-b9c9-cb87f0968146" providerId="AD" clId="Web-{5390712E-AE2B-D0B1-5779-3731ACC22492}" dt="2025-01-21T11:09:45.646" v="0"/>
        <pc:sldMkLst>
          <pc:docMk/>
          <pc:sldMk cId="927207849" sldId="316"/>
        </pc:sldMkLst>
      </pc:sldChg>
      <pc:sldChg chg="modSp modNotes">
        <pc:chgData name="Lou Cash" userId="S::lou.cash@westminster-abbey.org::86be4a58-c22e-4e67-b9c9-cb87f0968146" providerId="AD" clId="Web-{5390712E-AE2B-D0B1-5779-3731ACC22492}" dt="2025-01-21T11:09:45.646" v="0"/>
        <pc:sldMkLst>
          <pc:docMk/>
          <pc:sldMk cId="4213500498" sldId="341"/>
        </pc:sldMkLst>
        <pc:spChg chg="mod">
          <ac:chgData name="Lou Cash" userId="S::lou.cash@westminster-abbey.org::86be4a58-c22e-4e67-b9c9-cb87f0968146" providerId="AD" clId="Web-{5390712E-AE2B-D0B1-5779-3731ACC22492}" dt="2025-01-21T11:09:45.646" v="0"/>
          <ac:spMkLst>
            <pc:docMk/>
            <pc:sldMk cId="4213500498" sldId="341"/>
            <ac:spMk id="8" creationId="{9DF1C1B0-F1BD-47BC-A23E-BFC4BDF8B584}"/>
          </ac:spMkLst>
        </pc:spChg>
      </pc:sldChg>
      <pc:sldChg chg="modNotes">
        <pc:chgData name="Lou Cash" userId="S::lou.cash@westminster-abbey.org::86be4a58-c22e-4e67-b9c9-cb87f0968146" providerId="AD" clId="Web-{5390712E-AE2B-D0B1-5779-3731ACC22492}" dt="2025-01-21T11:09:45.646" v="0"/>
        <pc:sldMkLst>
          <pc:docMk/>
          <pc:sldMk cId="3693174148" sldId="355"/>
        </pc:sldMkLst>
      </pc:sldChg>
      <pc:sldChg chg="modNotes">
        <pc:chgData name="Lou Cash" userId="S::lou.cash@westminster-abbey.org::86be4a58-c22e-4e67-b9c9-cb87f0968146" providerId="AD" clId="Web-{5390712E-AE2B-D0B1-5779-3731ACC22492}" dt="2025-01-21T11:09:45.646" v="0"/>
        <pc:sldMkLst>
          <pc:docMk/>
          <pc:sldMk cId="2757200167" sldId="376"/>
        </pc:sldMkLst>
      </pc:sldChg>
      <pc:sldChg chg="modNotes">
        <pc:chgData name="Lou Cash" userId="S::lou.cash@westminster-abbey.org::86be4a58-c22e-4e67-b9c9-cb87f0968146" providerId="AD" clId="Web-{5390712E-AE2B-D0B1-5779-3731ACC22492}" dt="2025-01-21T11:09:45.646" v="0"/>
        <pc:sldMkLst>
          <pc:docMk/>
          <pc:sldMk cId="3193970482" sldId="377"/>
        </pc:sldMkLst>
      </pc:sldChg>
      <pc:sldChg chg="modNotes">
        <pc:chgData name="Lou Cash" userId="S::lou.cash@westminster-abbey.org::86be4a58-c22e-4e67-b9c9-cb87f0968146" providerId="AD" clId="Web-{5390712E-AE2B-D0B1-5779-3731ACC22492}" dt="2025-01-21T11:09:45.646" v="0"/>
        <pc:sldMkLst>
          <pc:docMk/>
          <pc:sldMk cId="659002217" sldId="378"/>
        </pc:sldMkLst>
      </pc:sldChg>
      <pc:sldChg chg="modSp">
        <pc:chgData name="Lou Cash" userId="S::lou.cash@westminster-abbey.org::86be4a58-c22e-4e67-b9c9-cb87f0968146" providerId="AD" clId="Web-{5390712E-AE2B-D0B1-5779-3731ACC22492}" dt="2025-01-21T11:28:22.879" v="108" actId="20577"/>
        <pc:sldMkLst>
          <pc:docMk/>
          <pc:sldMk cId="2622668717" sldId="380"/>
        </pc:sldMkLst>
        <pc:spChg chg="mod">
          <ac:chgData name="Lou Cash" userId="S::lou.cash@westminster-abbey.org::86be4a58-c22e-4e67-b9c9-cb87f0968146" providerId="AD" clId="Web-{5390712E-AE2B-D0B1-5779-3731ACC22492}" dt="2025-01-21T11:28:22.879" v="108" actId="20577"/>
          <ac:spMkLst>
            <pc:docMk/>
            <pc:sldMk cId="2622668717" sldId="380"/>
            <ac:spMk id="6" creationId="{FC5593D0-6E97-46D2-974A-24682F521246}"/>
          </ac:spMkLst>
        </pc:spChg>
      </pc:sldChg>
      <pc:sldChg chg="modSp modNotes">
        <pc:chgData name="Lou Cash" userId="S::lou.cash@westminster-abbey.org::86be4a58-c22e-4e67-b9c9-cb87f0968146" providerId="AD" clId="Web-{5390712E-AE2B-D0B1-5779-3731ACC22492}" dt="2025-01-21T11:26:13.063" v="51"/>
        <pc:sldMkLst>
          <pc:docMk/>
          <pc:sldMk cId="158181168" sldId="381"/>
        </pc:sldMkLst>
        <pc:spChg chg="mod">
          <ac:chgData name="Lou Cash" userId="S::lou.cash@westminster-abbey.org::86be4a58-c22e-4e67-b9c9-cb87f0968146" providerId="AD" clId="Web-{5390712E-AE2B-D0B1-5779-3731ACC22492}" dt="2025-01-21T11:23:44.528" v="8" actId="20577"/>
          <ac:spMkLst>
            <pc:docMk/>
            <pc:sldMk cId="158181168" sldId="381"/>
            <ac:spMk id="5" creationId="{3D846E34-4889-477A-8AD0-59B0AA7A28A5}"/>
          </ac:spMkLst>
        </pc:spChg>
        <pc:spChg chg="mod">
          <ac:chgData name="Lou Cash" userId="S::lou.cash@westminster-abbey.org::86be4a58-c22e-4e67-b9c9-cb87f0968146" providerId="AD" clId="Web-{5390712E-AE2B-D0B1-5779-3731ACC22492}" dt="2025-01-21T11:24:08.950" v="16" actId="20577"/>
          <ac:spMkLst>
            <pc:docMk/>
            <pc:sldMk cId="158181168" sldId="381"/>
            <ac:spMk id="6" creationId="{2F49067E-5B9E-42D8-927F-6185A8A65BE7}"/>
          </ac:spMkLst>
        </pc:spChg>
      </pc:sldChg>
      <pc:sldChg chg="modSp modNotes">
        <pc:chgData name="Lou Cash" userId="S::lou.cash@westminster-abbey.org::86be4a58-c22e-4e67-b9c9-cb87f0968146" providerId="AD" clId="Web-{5390712E-AE2B-D0B1-5779-3731ACC22492}" dt="2025-01-21T11:27:39.112" v="102"/>
        <pc:sldMkLst>
          <pc:docMk/>
          <pc:sldMk cId="1491944771" sldId="382"/>
        </pc:sldMkLst>
        <pc:spChg chg="mod">
          <ac:chgData name="Lou Cash" userId="S::lou.cash@westminster-abbey.org::86be4a58-c22e-4e67-b9c9-cb87f0968146" providerId="AD" clId="Web-{5390712E-AE2B-D0B1-5779-3731ACC22492}" dt="2025-01-21T11:26:30.470" v="55" actId="20577"/>
          <ac:spMkLst>
            <pc:docMk/>
            <pc:sldMk cId="1491944771" sldId="382"/>
            <ac:spMk id="6" creationId="{DE75215F-4DC6-46B8-80D0-D31C8D3B15BE}"/>
          </ac:spMkLst>
        </pc:spChg>
      </pc:sldChg>
      <pc:sldChg chg="modSp">
        <pc:chgData name="Lou Cash" userId="S::lou.cash@westminster-abbey.org::86be4a58-c22e-4e67-b9c9-cb87f0968146" providerId="AD" clId="Web-{5390712E-AE2B-D0B1-5779-3731ACC22492}" dt="2025-01-21T11:28:33.910" v="111" actId="20577"/>
        <pc:sldMkLst>
          <pc:docMk/>
          <pc:sldMk cId="1273790838" sldId="383"/>
        </pc:sldMkLst>
        <pc:spChg chg="mod">
          <ac:chgData name="Lou Cash" userId="S::lou.cash@westminster-abbey.org::86be4a58-c22e-4e67-b9c9-cb87f0968146" providerId="AD" clId="Web-{5390712E-AE2B-D0B1-5779-3731ACC22492}" dt="2025-01-21T11:28:33.910" v="111" actId="20577"/>
          <ac:spMkLst>
            <pc:docMk/>
            <pc:sldMk cId="1273790838" sldId="383"/>
            <ac:spMk id="9" creationId="{325FFEB9-DC31-45E7-AD8F-EEDBF28E7FF1}"/>
          </ac:spMkLst>
        </pc:spChg>
      </pc:sldChg>
      <pc:sldChg chg="modSp">
        <pc:chgData name="Lou Cash" userId="S::lou.cash@westminster-abbey.org::86be4a58-c22e-4e67-b9c9-cb87f0968146" providerId="AD" clId="Web-{5390712E-AE2B-D0B1-5779-3731ACC22492}" dt="2025-01-21T11:32:09.979" v="118" actId="20577"/>
        <pc:sldMkLst>
          <pc:docMk/>
          <pc:sldMk cId="2393236794" sldId="384"/>
        </pc:sldMkLst>
        <pc:spChg chg="mod">
          <ac:chgData name="Lou Cash" userId="S::lou.cash@westminster-abbey.org::86be4a58-c22e-4e67-b9c9-cb87f0968146" providerId="AD" clId="Web-{5390712E-AE2B-D0B1-5779-3731ACC22492}" dt="2025-01-21T11:32:09.979" v="118" actId="20577"/>
          <ac:spMkLst>
            <pc:docMk/>
            <pc:sldMk cId="2393236794" sldId="384"/>
            <ac:spMk id="5" creationId="{488609CA-4570-4415-9B6C-5069A3B83B08}"/>
          </ac:spMkLst>
        </pc:spChg>
      </pc:sldChg>
      <pc:sldChg chg="modNotes">
        <pc:chgData name="Lou Cash" userId="S::lou.cash@westminster-abbey.org::86be4a58-c22e-4e67-b9c9-cb87f0968146" providerId="AD" clId="Web-{5390712E-AE2B-D0B1-5779-3731ACC22492}" dt="2025-01-21T11:09:45.646" v="0"/>
        <pc:sldMkLst>
          <pc:docMk/>
          <pc:sldMk cId="772664323" sldId="385"/>
        </pc:sldMkLst>
      </pc:sldChg>
      <pc:sldChg chg="modSp modNotes">
        <pc:chgData name="Lou Cash" userId="S::lou.cash@westminster-abbey.org::86be4a58-c22e-4e67-b9c9-cb87f0968146" providerId="AD" clId="Web-{5390712E-AE2B-D0B1-5779-3731ACC22492}" dt="2025-01-21T11:32:49.073" v="120" actId="1076"/>
        <pc:sldMkLst>
          <pc:docMk/>
          <pc:sldMk cId="1261478582" sldId="386"/>
        </pc:sldMkLst>
        <pc:spChg chg="mod">
          <ac:chgData name="Lou Cash" userId="S::lou.cash@westminster-abbey.org::86be4a58-c22e-4e67-b9c9-cb87f0968146" providerId="AD" clId="Web-{5390712E-AE2B-D0B1-5779-3731ACC22492}" dt="2025-01-21T11:32:49.073" v="120" actId="1076"/>
          <ac:spMkLst>
            <pc:docMk/>
            <pc:sldMk cId="1261478582" sldId="386"/>
            <ac:spMk id="6" creationId="{27CD0DFE-E4C7-4C7F-A378-53BA6D26F48C}"/>
          </ac:spMkLst>
        </pc:spChg>
      </pc:sldChg>
      <pc:sldChg chg="modSp modNotes">
        <pc:chgData name="Lou Cash" userId="S::lou.cash@westminster-abbey.org::86be4a58-c22e-4e67-b9c9-cb87f0968146" providerId="AD" clId="Web-{5390712E-AE2B-D0B1-5779-3731ACC22492}" dt="2025-01-21T11:34:17.591" v="130" actId="20577"/>
        <pc:sldMkLst>
          <pc:docMk/>
          <pc:sldMk cId="2273695095" sldId="387"/>
        </pc:sldMkLst>
        <pc:spChg chg="mod">
          <ac:chgData name="Lou Cash" userId="S::lou.cash@westminster-abbey.org::86be4a58-c22e-4e67-b9c9-cb87f0968146" providerId="AD" clId="Web-{5390712E-AE2B-D0B1-5779-3731ACC22492}" dt="2025-01-21T11:34:17.591" v="130" actId="20577"/>
          <ac:spMkLst>
            <pc:docMk/>
            <pc:sldMk cId="2273695095" sldId="387"/>
            <ac:spMk id="3" creationId="{2D21144D-8A85-4583-A564-F96030323228}"/>
          </ac:spMkLst>
        </pc:spChg>
      </pc:sldChg>
      <pc:sldChg chg="modNotes">
        <pc:chgData name="Lou Cash" userId="S::lou.cash@westminster-abbey.org::86be4a58-c22e-4e67-b9c9-cb87f0968146" providerId="AD" clId="Web-{5390712E-AE2B-D0B1-5779-3731ACC22492}" dt="2025-01-21T11:09:45.646" v="0"/>
        <pc:sldMkLst>
          <pc:docMk/>
          <pc:sldMk cId="2842963081" sldId="388"/>
        </pc:sldMkLst>
      </pc:sldChg>
      <pc:sldChg chg="modSp modNotes">
        <pc:chgData name="Lou Cash" userId="S::lou.cash@westminster-abbey.org::86be4a58-c22e-4e67-b9c9-cb87f0968146" providerId="AD" clId="Web-{5390712E-AE2B-D0B1-5779-3731ACC22492}" dt="2025-01-21T11:40:13.194" v="151"/>
        <pc:sldMkLst>
          <pc:docMk/>
          <pc:sldMk cId="2643378288" sldId="389"/>
        </pc:sldMkLst>
        <pc:spChg chg="mod">
          <ac:chgData name="Lou Cash" userId="S::lou.cash@westminster-abbey.org::86be4a58-c22e-4e67-b9c9-cb87f0968146" providerId="AD" clId="Web-{5390712E-AE2B-D0B1-5779-3731ACC22492}" dt="2025-01-21T11:39:53.084" v="145" actId="20577"/>
          <ac:spMkLst>
            <pc:docMk/>
            <pc:sldMk cId="2643378288" sldId="389"/>
            <ac:spMk id="7" creationId="{2BF8893E-DF82-4601-8DFF-78EB8DCA73A8}"/>
          </ac:spMkLst>
        </pc:spChg>
      </pc:sldChg>
      <pc:sldChg chg="modSp modNotes">
        <pc:chgData name="Lou Cash" userId="S::lou.cash@westminster-abbey.org::86be4a58-c22e-4e67-b9c9-cb87f0968146" providerId="AD" clId="Web-{5390712E-AE2B-D0B1-5779-3731ACC22492}" dt="2025-01-21T11:41:43.212" v="164"/>
        <pc:sldMkLst>
          <pc:docMk/>
          <pc:sldMk cId="1355880828" sldId="390"/>
        </pc:sldMkLst>
        <pc:spChg chg="mod">
          <ac:chgData name="Lou Cash" userId="S::lou.cash@westminster-abbey.org::86be4a58-c22e-4e67-b9c9-cb87f0968146" providerId="AD" clId="Web-{5390712E-AE2B-D0B1-5779-3731ACC22492}" dt="2025-01-21T11:41:32.775" v="159" actId="20577"/>
          <ac:spMkLst>
            <pc:docMk/>
            <pc:sldMk cId="1355880828" sldId="390"/>
            <ac:spMk id="5" creationId="{3F9F12FC-D19B-4F3D-98CE-E32C923961DF}"/>
          </ac:spMkLst>
        </pc:spChg>
      </pc:sldChg>
      <pc:sldChg chg="modNotes">
        <pc:chgData name="Lou Cash" userId="S::lou.cash@westminster-abbey.org::86be4a58-c22e-4e67-b9c9-cb87f0968146" providerId="AD" clId="Web-{5390712E-AE2B-D0B1-5779-3731ACC22492}" dt="2025-01-21T11:09:45.646" v="0"/>
        <pc:sldMkLst>
          <pc:docMk/>
          <pc:sldMk cId="3311544685" sldId="391"/>
        </pc:sldMkLst>
      </pc:sldChg>
      <pc:sldChg chg="modNotes">
        <pc:chgData name="Lou Cash" userId="S::lou.cash@westminster-abbey.org::86be4a58-c22e-4e67-b9c9-cb87f0968146" providerId="AD" clId="Web-{5390712E-AE2B-D0B1-5779-3731ACC22492}" dt="2025-01-21T11:09:45.646" v="0"/>
        <pc:sldMkLst>
          <pc:docMk/>
          <pc:sldMk cId="433895241" sldId="393"/>
        </pc:sldMkLst>
      </pc:sldChg>
      <pc:sldChg chg="modNotes">
        <pc:chgData name="Lou Cash" userId="S::lou.cash@westminster-abbey.org::86be4a58-c22e-4e67-b9c9-cb87f0968146" providerId="AD" clId="Web-{5390712E-AE2B-D0B1-5779-3731ACC22492}" dt="2025-01-21T11:09:45.646" v="0"/>
        <pc:sldMkLst>
          <pc:docMk/>
          <pc:sldMk cId="1206634081" sldId="3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21/01/2025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images.lib.cam.ac.uk/content/images/MS-EE-00003-00059-000-00028.jp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ons.wikimedia.org/w/index.php?curid=5278615"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St Edward the Confessor </a:t>
            </a:r>
            <a:r>
              <a:rPr lang="en-GB" dirty="0"/>
              <a:t>became</a:t>
            </a:r>
            <a:r>
              <a:rPr lang="en-GB" sz="1200" kern="1200" dirty="0">
                <a:solidFill>
                  <a:schemeClr val="tx1"/>
                </a:solidFill>
                <a:effectLst/>
                <a:latin typeface="+mn-lt"/>
                <a:ea typeface="+mn-ea"/>
                <a:cs typeface="+mn-cs"/>
              </a:rPr>
              <a:t> King of England in 1042. Despite being the 8</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son of a king, he had the backing of the people and was elected to be king by a royal council. </a:t>
            </a:r>
            <a:r>
              <a:rPr lang="en-GB" dirty="0"/>
              <a:t>His</a:t>
            </a:r>
            <a:r>
              <a:rPr lang="en-GB" sz="1200" kern="1200" dirty="0">
                <a:solidFill>
                  <a:schemeClr val="tx1"/>
                </a:solidFill>
                <a:effectLst/>
                <a:latin typeface="+mn-lt"/>
                <a:ea typeface="+mn-ea"/>
                <a:cs typeface="+mn-cs"/>
              </a:rPr>
              <a:t> coronation ceremony </a:t>
            </a:r>
            <a:r>
              <a:rPr lang="en-GB" dirty="0"/>
              <a:t>took place in</a:t>
            </a:r>
            <a:r>
              <a:rPr lang="en-GB" sz="1200" kern="1200" dirty="0">
                <a:solidFill>
                  <a:schemeClr val="tx1"/>
                </a:solidFill>
                <a:effectLst/>
                <a:latin typeface="+mn-lt"/>
                <a:ea typeface="+mn-ea"/>
                <a:cs typeface="+mn-cs"/>
              </a:rPr>
              <a:t> 1043 at Winchester Cathedral. </a:t>
            </a:r>
            <a:endParaRPr lang="en-US" dirty="0"/>
          </a:p>
          <a:p>
            <a:r>
              <a:rPr lang="en-GB" sz="1200" kern="1200" dirty="0">
                <a:solidFill>
                  <a:schemeClr val="tx1"/>
                </a:solidFill>
                <a:effectLst/>
                <a:latin typeface="+mn-lt"/>
                <a:ea typeface="+mn-ea"/>
                <a:cs typeface="+mn-cs"/>
              </a:rPr>
              <a:t>What is a coronation? It is a special religious ceremony </a:t>
            </a:r>
            <a:r>
              <a:rPr lang="en-GB" dirty="0"/>
              <a:t>where</a:t>
            </a:r>
            <a:r>
              <a:rPr lang="en-GB" sz="1200" kern="1200" dirty="0">
                <a:solidFill>
                  <a:schemeClr val="tx1"/>
                </a:solidFill>
                <a:effectLst/>
                <a:latin typeface="+mn-lt"/>
                <a:ea typeface="+mn-ea"/>
                <a:cs typeface="+mn-cs"/>
              </a:rPr>
              <a:t> a new king is anointed with holy oil, invested with regalia, and crowned. Now he </a:t>
            </a:r>
            <a:r>
              <a:rPr lang="en-GB" dirty="0"/>
              <a:t>was </a:t>
            </a:r>
            <a:r>
              <a:rPr lang="en-GB" sz="1200" kern="1200" dirty="0">
                <a:solidFill>
                  <a:schemeClr val="tx1"/>
                </a:solidFill>
                <a:effectLst/>
                <a:latin typeface="+mn-lt"/>
                <a:ea typeface="+mn-ea"/>
                <a:cs typeface="+mn-cs"/>
              </a:rPr>
              <a:t>king, </a:t>
            </a:r>
            <a:r>
              <a:rPr lang="en-GB" dirty="0"/>
              <a:t>did this mean Edward's problems were over?</a:t>
            </a:r>
            <a:endParaRPr lang="en-GB" dirty="0">
              <a:ea typeface="+mn-ea"/>
              <a:cs typeface="+mn-cs"/>
            </a:endParaRPr>
          </a:p>
          <a:p>
            <a:endParaRPr lang="en-GB"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431164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Upon ascending the throne, St Edward the Confessor had to come to an agreement with the powerful regional earls. Explain that these earls have money, power and their own armies. If St Edward the Confessor falls out with the earls, it could cost him his crown. One of these, Earl Godwin – is likely to have been responsible for murdering Edward’s own brother. The image is from the Bayeux Tapestry and shows St Edward the Confessor talking to the earls in his kingdom.</a:t>
            </a:r>
          </a:p>
          <a:p>
            <a:r>
              <a:rPr lang="en-GB" sz="1200" b="0" kern="1200" dirty="0">
                <a:solidFill>
                  <a:schemeClr val="tx1"/>
                </a:solidFill>
                <a:effectLst/>
                <a:latin typeface="+mn-lt"/>
                <a:ea typeface="+mn-ea"/>
                <a:cs typeface="+mn-cs"/>
              </a:rPr>
              <a:t>Ask pupils to discuss: How can St Edward the Confessor secure a good partnership with Earl Godwin?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 </a:t>
            </a:r>
          </a:p>
          <a:p>
            <a:r>
              <a:rPr lang="en-GB" sz="1200" kern="1200" dirty="0">
                <a:solidFill>
                  <a:schemeClr val="tx1"/>
                </a:solidFill>
                <a:effectLst/>
                <a:latin typeface="+mn-lt"/>
                <a:ea typeface="+mn-ea"/>
                <a:cs typeface="+mn-cs"/>
              </a:rPr>
              <a:t>Public Domain via Wikimedia Commons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1205205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Explain that St Edward the Confessor married Earl Godwin’s daughter Edith</a:t>
            </a:r>
            <a:r>
              <a:rPr lang="en-GB" sz="1200" b="0" kern="1200" dirty="0">
                <a:solidFill>
                  <a:schemeClr val="tx1"/>
                </a:solidFill>
                <a:effectLst/>
                <a:latin typeface="+mn-lt"/>
                <a:ea typeface="+mn-ea"/>
                <a:cs typeface="+mn-cs"/>
              </a:rPr>
              <a:t>. When did they marry? </a:t>
            </a:r>
            <a:r>
              <a:rPr lang="en-GB" sz="1200" i="1" kern="1200" dirty="0">
                <a:solidFill>
                  <a:schemeClr val="tx1"/>
                </a:solidFill>
                <a:effectLst/>
                <a:latin typeface="+mn-lt"/>
                <a:ea typeface="+mn-ea"/>
                <a:cs typeface="+mn-cs"/>
              </a:rPr>
              <a:t>(look at the fact sheet – 1045</a:t>
            </a:r>
            <a:r>
              <a:rPr lang="en-GB" sz="1200" kern="1200" dirty="0">
                <a:solidFill>
                  <a:schemeClr val="tx1"/>
                </a:solidFill>
                <a:effectLst/>
                <a:latin typeface="+mn-lt"/>
                <a:ea typeface="+mn-ea"/>
                <a:cs typeface="+mn-cs"/>
              </a:rPr>
              <a:t>). He never had children with her. Despite the marriage, St Edward the Confessor had a difficult relationship with Earl Godwin. They fell out in 1051 when Earl Godwin opposed St Edward the Confessor’s appointment of a Norman as Archbishop of Canterbury. He forced Earl Godwin into exile, but when Earl Godwin raised an army to fight back, St Edward the Confessor made peace with him. </a:t>
            </a:r>
            <a:endParaRPr lang="en-GB" dirty="0"/>
          </a:p>
          <a:p>
            <a:endParaRPr lang="en-GB" dirty="0">
              <a:solidFill>
                <a:srgbClr val="0563C1"/>
              </a:solidFill>
            </a:endParaRPr>
          </a:p>
          <a:p>
            <a:r>
              <a:rPr lang="en-GB" dirty="0">
                <a:solidFill>
                  <a:srgbClr val="0563C1"/>
                </a:solidFill>
              </a:rPr>
              <a:t>Image:</a:t>
            </a:r>
          </a:p>
          <a:p>
            <a:r>
              <a:rPr lang="en-GB" sz="1200" b="0" i="0" kern="1200" dirty="0">
                <a:solidFill>
                  <a:schemeClr val="tx1"/>
                </a:solidFill>
                <a:effectLst/>
                <a:latin typeface="+mn-lt"/>
                <a:ea typeface="+mn-ea"/>
                <a:cs typeface="+mn-cs"/>
              </a:rPr>
              <a:t>© Cambridge University Library - (CC BY-NC 3.0) </a:t>
            </a:r>
            <a:r>
              <a:rPr lang="en-GB" dirty="0">
                <a:hlinkClick r:id="rId3"/>
              </a:rPr>
              <a:t>https://images.lib.cam.ac.uk/content/images/MS-EE-00003-00059-000-00028.jpg</a:t>
            </a:r>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635684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 Edward the Confessor was known for being a deeply religious man, who led a holy life. </a:t>
            </a:r>
            <a:r>
              <a:rPr lang="en-GB" sz="1200" b="0" kern="1200" dirty="0">
                <a:solidFill>
                  <a:schemeClr val="tx1"/>
                </a:solidFill>
                <a:effectLst/>
                <a:latin typeface="+mn-lt"/>
                <a:ea typeface="+mn-ea"/>
                <a:cs typeface="+mn-cs"/>
              </a:rPr>
              <a:t>When he was in Normandy, what promise had he made to God?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[click to reveal]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That he would go on a pilgrimage to St Peter’s Church in Rome. However, upon becoming King, St Edward the Confessor felt that the kingdom of England was too unstable to leave. A journey to Rome would take many months.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[click to reveal]</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What could happen if he left England? Foreign invasion? Someone else might take the throne? What do you think he decided to do? </a:t>
            </a:r>
            <a:r>
              <a:rPr lang="en-GB" sz="1200" b="0" i="0" kern="1200" dirty="0">
                <a:solidFill>
                  <a:schemeClr val="tx1"/>
                </a:solidFill>
                <a:effectLst/>
                <a:latin typeface="+mn-lt"/>
                <a:ea typeface="+mn-ea"/>
                <a:cs typeface="+mn-cs"/>
              </a:rPr>
              <a:t>Ask pupils to discuss with a partner</a:t>
            </a:r>
            <a:endParaRPr lang="en-GB"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494072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 decided to build a great church next to his royal palace and dedicate it to St Peter. Instead of going on a holy journey of pilgrimage, Edward would glorify God by </a:t>
            </a:r>
            <a:r>
              <a:rPr lang="en-GB" sz="1200" b="0" kern="1200" dirty="0">
                <a:solidFill>
                  <a:schemeClr val="tx1"/>
                </a:solidFill>
                <a:effectLst/>
                <a:latin typeface="+mn-lt"/>
                <a:ea typeface="+mn-ea"/>
                <a:cs typeface="+mn-cs"/>
              </a:rPr>
              <a:t>building a beautiful church. Work began in 1050 on the site of an older Anglo-Saxon monastery. It was built in the Norman style of architecture. Why?</a:t>
            </a:r>
            <a:r>
              <a:rPr lang="en-GB" sz="1200" kern="1200" dirty="0">
                <a:solidFill>
                  <a:schemeClr val="tx1"/>
                </a:solidFill>
                <a:effectLst/>
                <a:latin typeface="+mn-lt"/>
                <a:ea typeface="+mn-ea"/>
                <a:cs typeface="+mn-cs"/>
              </a:rPr>
              <a:t> St Edward the Confessor had been influenced by his time spent in Normandy. The church became known as the ‘West Minster’ to distinguish it from St Paul’s (the east minster) (‘minster’ means church). Today the church is known as Westminster Abbey.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Norman Church reconstruction illustration – ©2025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Westminster Abbey Norman illustration – ©2025 Dean &amp; Chapter of Westminster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4070296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The new church was finished and then consecrated (blessed) on the 28</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December 1065. Sadly, St Edward the Confessor was too sick to attend. The image on the left shows how the interior of the Abbey may have looked when completed. The two pictures on the right are the only remains of St Edward the Confessor’s church. The Abbey was rebuilt nearly 200 years later by King Henry III.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Images: </a:t>
            </a:r>
          </a:p>
          <a:p>
            <a:r>
              <a:rPr lang="en-GB" sz="1200" kern="1200" dirty="0">
                <a:solidFill>
                  <a:schemeClr val="tx1"/>
                </a:solidFill>
                <a:effectLst/>
                <a:latin typeface="+mn-lt"/>
                <a:ea typeface="+mn-ea"/>
                <a:cs typeface="+mn-cs"/>
              </a:rPr>
              <a:t>High Altar Norman reconstruction illustration – ©2025 Dean &amp; Chapter of Westminster </a:t>
            </a:r>
          </a:p>
          <a:p>
            <a:r>
              <a:rPr lang="en-GB" sz="1200" kern="1200" dirty="0">
                <a:solidFill>
                  <a:schemeClr val="tx1"/>
                </a:solidFill>
                <a:effectLst/>
                <a:latin typeface="+mn-lt"/>
                <a:ea typeface="+mn-ea"/>
                <a:cs typeface="+mn-cs"/>
              </a:rPr>
              <a:t>Norman Undercroft – ©2025 Dean &amp; Chapter of Westminster </a:t>
            </a:r>
          </a:p>
          <a:p>
            <a:r>
              <a:rPr lang="en-GB" sz="1200" kern="1200" dirty="0">
                <a:solidFill>
                  <a:schemeClr val="tx1"/>
                </a:solidFill>
                <a:effectLst/>
                <a:latin typeface="+mn-lt"/>
                <a:ea typeface="+mn-ea"/>
                <a:cs typeface="+mn-cs"/>
              </a:rPr>
              <a:t>Pyx Chamber – ©2025 Dean &amp;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2069579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St Edward the Confessor died on 5</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January 1066 and was buried in the church. In 1161, almost a hundred years after his death, he was made a saint</a:t>
            </a:r>
            <a:r>
              <a:rPr lang="en-GB" sz="1200" b="0" kern="1200" dirty="0">
                <a:solidFill>
                  <a:schemeClr val="tx1"/>
                </a:solidFill>
                <a:effectLst/>
                <a:latin typeface="+mn-lt"/>
                <a:ea typeface="+mn-ea"/>
                <a:cs typeface="+mn-cs"/>
              </a:rPr>
              <a:t>. What is a saint? A Christian who was believed to have been close to God and have led a holy life. People believed that St Edward the Confessor had led a holy life and stories began to grow that those who visited his grave were healed of sickness. Christians believed that the saint was in Heaven with God and was able to talk to Him directly. In 1269, St Edward the Confessor’s body was moved into a beautiful new Shrine, which became a popular site of pilgrimage (a holy religious journey). The Shrine remains in the Abbey today.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Images: </a:t>
            </a:r>
          </a:p>
          <a:p>
            <a:r>
              <a:rPr lang="en-GB" sz="1200" b="0" kern="1200" dirty="0">
                <a:solidFill>
                  <a:schemeClr val="tx1"/>
                </a:solidFill>
                <a:effectLst/>
                <a:latin typeface="+mn-lt"/>
                <a:ea typeface="+mn-ea"/>
                <a:cs typeface="+mn-cs"/>
              </a:rPr>
              <a:t>Reconstruction drawing of St Edward the Confessor’s funeral procession – ©2025 Dean &amp; Chapter of Westminster</a:t>
            </a:r>
            <a:endParaRPr lang="en-GB" dirty="0"/>
          </a:p>
          <a:p>
            <a:r>
              <a:rPr lang="en-GB" dirty="0"/>
              <a:t>Illustration of St Edward the Confessor’s Shrine – ©2025 Dean &amp; Chapter of Westminster</a:t>
            </a:r>
          </a:p>
          <a:p>
            <a:r>
              <a:rPr lang="en-GB" dirty="0"/>
              <a:t>Shrine of St Edward the Confessor – ©2025 Dean &amp;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629034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b="0" kern="1200" dirty="0">
                <a:solidFill>
                  <a:schemeClr val="tx1"/>
                </a:solidFill>
                <a:effectLst/>
                <a:latin typeface="+mn-lt"/>
                <a:ea typeface="+mn-ea"/>
                <a:cs typeface="+mn-cs"/>
              </a:rPr>
              <a:t>Teacher: What happened after St Edward the Confessor’s death? His death sparked a succession crisis (check that pupils know what succession means) </a:t>
            </a:r>
            <a:endParaRPr lang="en-US"/>
          </a:p>
          <a:p>
            <a:pPr>
              <a:defRPr/>
            </a:pPr>
            <a:r>
              <a:rPr lang="en-GB" sz="1200" b="0" kern="1200" dirty="0">
                <a:solidFill>
                  <a:schemeClr val="tx1"/>
                </a:solidFill>
                <a:effectLst/>
                <a:latin typeface="+mn-lt"/>
                <a:ea typeface="+mn-ea"/>
                <a:cs typeface="+mn-cs"/>
              </a:rPr>
              <a:t>Who should be king next? Edward had no children with his wife and had not made it clear who he wanted to succeed him. He had also caused problems by supposedly promising the throne to two different people. What do you think </a:t>
            </a:r>
            <a:r>
              <a:rPr lang="en-GB" dirty="0"/>
              <a:t>happened next?</a:t>
            </a:r>
            <a:endParaRPr lang="en-GB" dirty="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Public Domain via Wikimedia Commons</a:t>
            </a: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052024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Upon the death of St Edward the Confessor, there were three main claimants to the throne of England. Read through the three contenders. Ask pupils: </a:t>
            </a:r>
            <a:r>
              <a:rPr lang="en-GB" sz="1200" b="0" kern="1200" dirty="0">
                <a:solidFill>
                  <a:schemeClr val="tx1"/>
                </a:solidFill>
                <a:effectLst/>
                <a:latin typeface="+mn-lt"/>
                <a:ea typeface="+mn-ea"/>
                <a:cs typeface="+mn-cs"/>
              </a:rPr>
              <a:t>Who do you think </a:t>
            </a:r>
            <a:r>
              <a:rPr lang="en-GB" dirty="0"/>
              <a:t>deserved</a:t>
            </a:r>
            <a:r>
              <a:rPr lang="en-GB" sz="1200" b="0" kern="1200" dirty="0">
                <a:solidFill>
                  <a:schemeClr val="tx1"/>
                </a:solidFill>
                <a:effectLst/>
                <a:latin typeface="+mn-lt"/>
                <a:ea typeface="+mn-ea"/>
                <a:cs typeface="+mn-cs"/>
              </a:rPr>
              <a:t> to be king? What do you think </a:t>
            </a:r>
            <a:r>
              <a:rPr lang="en-GB" dirty="0"/>
              <a:t>happened?</a:t>
            </a:r>
            <a:endParaRPr lang="en-GB" sz="1200" b="0" kern="1200" dirty="0">
              <a:solidFill>
                <a:schemeClr val="tx1"/>
              </a:solidFill>
              <a:effectLst/>
              <a:latin typeface="+mn-lt"/>
              <a:ea typeface="+mn-ea"/>
              <a:cs typeface="+mn-cs"/>
            </a:endParaRP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2705892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Confessor’s failure to name an heir to succeed him led to a series of battles between those who said they should be king, ending with the Battle of Hastings that took place in October 1066. William of Normandy was triumphant and became King of England, which brought about the end of Anglo-Saxon rule in England. William’s Norman invasion of England began a new period in England’s history: The time of the Normans.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261285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The images we can see here come from a piece of artwork known as the Bayeux Tapestry – an embroidered cloth that tells the story behind the Battle of Hastings in 1066. It is 70m long and contains 50 scenes.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Activity: </a:t>
            </a:r>
            <a:r>
              <a:rPr lang="en-GB" sz="1200" kern="1200" dirty="0">
                <a:solidFill>
                  <a:schemeClr val="tx1"/>
                </a:solidFill>
                <a:effectLst/>
                <a:latin typeface="+mn-lt"/>
                <a:ea typeface="+mn-ea"/>
                <a:cs typeface="+mn-cs"/>
              </a:rPr>
              <a:t>Imagine you are creating a piece of artwork to celebrate the life of St Edward the Confessor. What images would appear on it? Use your St Edward the Confessor fact sheet and what you have learned today to draw at least 6 scenes from his life. You can also include an image of what happens after his death. </a:t>
            </a:r>
            <a:r>
              <a:rPr lang="en-GB" sz="1200" i="0" kern="1200" dirty="0">
                <a:solidFill>
                  <a:schemeClr val="tx1"/>
                </a:solidFill>
                <a:effectLst/>
                <a:latin typeface="+mn-lt"/>
                <a:ea typeface="+mn-ea"/>
                <a:cs typeface="+mn-cs"/>
              </a:rPr>
              <a:t>The activity can be carried on at another time if there is not enough time to complete in the 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King and nobles on Bayeux Tapestry –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Westminster Abbey and Edward’s funeral procession on Bayeux Tapestry – Public Domain via Wikimedia Commons</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39489488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a:t>
            </a:r>
          </a:p>
          <a:p>
            <a:r>
              <a:rPr lang="en-GB" sz="1200" b="0" kern="1200" dirty="0">
                <a:solidFill>
                  <a:schemeClr val="tx1"/>
                </a:solidFill>
                <a:effectLst/>
                <a:latin typeface="+mn-lt"/>
                <a:ea typeface="+mn-ea"/>
                <a:cs typeface="+mn-cs"/>
              </a:rPr>
              <a:t>Who was St Edward the Confessor? An Anglo-Saxon King of England that ruled from 1042 – 1066. He is also an English saint. </a:t>
            </a:r>
          </a:p>
          <a:p>
            <a:r>
              <a:rPr lang="en-GB" sz="1200" b="0" kern="1200" dirty="0">
                <a:solidFill>
                  <a:schemeClr val="tx1"/>
                </a:solidFill>
                <a:effectLst/>
                <a:latin typeface="+mn-lt"/>
                <a:ea typeface="+mn-ea"/>
                <a:cs typeface="+mn-cs"/>
              </a:rPr>
              <a:t>Why was he called the Confessor?  To reflect the holy life he led and to differentiate him from another saint named Edward (Edward The Martyr). </a:t>
            </a:r>
          </a:p>
          <a:p>
            <a:r>
              <a:rPr lang="en-GB" sz="1200" b="0" kern="1200" dirty="0">
                <a:solidFill>
                  <a:schemeClr val="tx1"/>
                </a:solidFill>
                <a:effectLst/>
                <a:latin typeface="+mn-lt"/>
                <a:ea typeface="+mn-ea"/>
                <a:cs typeface="+mn-cs"/>
              </a:rPr>
              <a:t>What was St Edward the Confessor famous for building? A great church dedicated to St Peter, now known as Westminster Abbey. </a:t>
            </a:r>
          </a:p>
          <a:p>
            <a:r>
              <a:rPr lang="en-GB" sz="1200" b="0" kern="1200" dirty="0">
                <a:solidFill>
                  <a:schemeClr val="tx1"/>
                </a:solidFill>
                <a:effectLst/>
                <a:latin typeface="+mn-lt"/>
                <a:ea typeface="+mn-ea"/>
                <a:cs typeface="+mn-cs"/>
              </a:rPr>
              <a:t>What did St Edward the Confessor fail to do before he died? He failed to have a son and name someone to succeed him as King. </a:t>
            </a:r>
          </a:p>
          <a:p>
            <a:r>
              <a:rPr lang="en-GB" sz="1200" b="0" kern="1200" dirty="0">
                <a:solidFill>
                  <a:schemeClr val="tx1"/>
                </a:solidFill>
                <a:effectLst/>
                <a:latin typeface="+mn-lt"/>
                <a:ea typeface="+mn-ea"/>
                <a:cs typeface="+mn-cs"/>
              </a:rPr>
              <a:t>Who won the Battle of Hastings in 1066 and became the King of England? William of Normandy, who began a Norman invasion of England and ended Anglo-Saxon rule in England.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2691879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795959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aseline="0" dirty="0"/>
              <a:t>Teacher: Ask pupils to d</a:t>
            </a:r>
            <a:r>
              <a:rPr lang="en-GB" sz="1200" kern="1200" dirty="0">
                <a:solidFill>
                  <a:schemeClr val="tx1"/>
                </a:solidFill>
                <a:effectLst/>
                <a:latin typeface="+mn-lt"/>
                <a:ea typeface="+mn-ea"/>
                <a:cs typeface="+mn-cs"/>
              </a:rPr>
              <a:t>iscuss in pairs: What do you already know about St Edward the Confessor? Listen to answers. </a:t>
            </a:r>
          </a:p>
          <a:p>
            <a:endParaRPr lang="en-GB" sz="800" baseline="0" dirty="0"/>
          </a:p>
          <a:p>
            <a:r>
              <a:rPr lang="en-GB" sz="800" baseline="0" dirty="0"/>
              <a:t>Images: </a:t>
            </a:r>
          </a:p>
          <a:p>
            <a:r>
              <a:rPr lang="en-GB" sz="800" baseline="0" dirty="0"/>
              <a:t>St Edward the Confessor tapestry – ©2025 Dean and Chapter of Westminster</a:t>
            </a:r>
          </a:p>
          <a:p>
            <a:r>
              <a:rPr lang="en-GB" sz="800" baseline="0" dirty="0"/>
              <a:t>St Edward the Confessor icon – ©2025 Dean and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18095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Talk through introduction summary. </a:t>
            </a:r>
            <a:r>
              <a:rPr lang="en-GB" sz="1200" kern="1200" dirty="0">
                <a:solidFill>
                  <a:schemeClr val="tx1"/>
                </a:solidFill>
                <a:effectLst/>
                <a:latin typeface="+mn-lt"/>
                <a:ea typeface="+mn-ea"/>
                <a:cs typeface="+mn-cs"/>
              </a:rPr>
              <a:t>Hand out the St Edward the Confessor fact sheet. Explain to the pupils that you are going to be asking some questions during the lessons today, the answers to which will be on the fact sheet. </a:t>
            </a:r>
            <a:endParaRPr lang="en-US" dirty="0">
              <a:cs typeface="Calibri" panose="020F0502020204030204"/>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4095265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 When was St Edward the Confessor born? </a:t>
            </a:r>
            <a:r>
              <a:rPr lang="en-GB" sz="1200" i="1" kern="1200" dirty="0">
                <a:solidFill>
                  <a:schemeClr val="tx1"/>
                </a:solidFill>
                <a:effectLst/>
                <a:latin typeface="+mn-lt"/>
                <a:ea typeface="+mn-ea"/>
                <a:cs typeface="+mn-cs"/>
              </a:rPr>
              <a:t>(pupils to look at the fact sheet to find the answer)</a:t>
            </a:r>
            <a:r>
              <a:rPr lang="en-GB" sz="1200" b="0" i="1" kern="120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That’s over 1,000 years ago. </a:t>
            </a:r>
          </a:p>
          <a:p>
            <a:r>
              <a:rPr lang="en-GB" sz="1200" b="0" kern="1200" dirty="0">
                <a:solidFill>
                  <a:schemeClr val="tx1"/>
                </a:solidFill>
                <a:effectLst/>
                <a:latin typeface="+mn-lt"/>
                <a:ea typeface="+mn-ea"/>
                <a:cs typeface="+mn-cs"/>
              </a:rPr>
              <a:t>Discuss in pairs: Why is there no exact date and what do you think life was like back then? </a:t>
            </a:r>
            <a:r>
              <a:rPr lang="en-GB" sz="1200" b="0" i="0" kern="1200" dirty="0">
                <a:solidFill>
                  <a:schemeClr val="tx1"/>
                </a:solidFill>
                <a:effectLst/>
                <a:latin typeface="+mn-lt"/>
                <a:ea typeface="+mn-ea"/>
                <a:cs typeface="+mn-cs"/>
              </a:rPr>
              <a:t>Take suggestions. </a:t>
            </a:r>
          </a:p>
          <a:p>
            <a:endParaRPr lang="en-GB" sz="1200" i="1"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8871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 was born in the time of the Anglo-Saxons. The Anglo-Saxons were a mix of tribes from Germany, Denmark and the Netherlands who came over to Britain after the Romans left in around AD410. Anglo-Saxon Britain was not ruled by one person at first – there were different kingdoms, each ruled by a different king. Eventually, these separate kingdoms were united by one king known as ‘Alfred the Great’. He was Edward’s great </a:t>
            </a:r>
            <a:r>
              <a:rPr lang="en-GB" sz="1200" kern="1200" dirty="0" err="1">
                <a:solidFill>
                  <a:schemeClr val="tx1"/>
                </a:solidFill>
                <a:effectLst/>
                <a:latin typeface="+mn-lt"/>
                <a:ea typeface="+mn-ea"/>
                <a:cs typeface="+mn-cs"/>
              </a:rPr>
              <a:t>great</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great</a:t>
            </a:r>
            <a:r>
              <a:rPr lang="en-GB" sz="1200" kern="1200" dirty="0">
                <a:solidFill>
                  <a:schemeClr val="tx1"/>
                </a:solidFill>
                <a:effectLst/>
                <a:latin typeface="+mn-lt"/>
                <a:ea typeface="+mn-ea"/>
                <a:cs typeface="+mn-cs"/>
              </a:rPr>
              <a:t> grandfather. During Anglo-Saxon times, there were many periods of invasion and fighting with a group of people known as the Vikings (who came from </a:t>
            </a:r>
            <a:r>
              <a:rPr lang="en-GB" sz="1200" kern="1200" dirty="0" err="1">
                <a:solidFill>
                  <a:schemeClr val="tx1"/>
                </a:solidFill>
                <a:effectLst/>
                <a:latin typeface="+mn-lt"/>
                <a:ea typeface="+mn-ea"/>
                <a:cs typeface="+mn-cs"/>
              </a:rPr>
              <a:t>Scandanavia</a:t>
            </a:r>
            <a:r>
              <a:rPr lang="en-GB" sz="1200" kern="1200" dirty="0">
                <a:solidFill>
                  <a:schemeClr val="tx1"/>
                </a:solidFill>
                <a:effectLst/>
                <a:latin typeface="+mn-lt"/>
                <a:ea typeface="+mn-ea"/>
                <a:cs typeface="+mn-cs"/>
              </a:rPr>
              <a:t> – Norway. Sweden and Denmark). Alfred the Great fought the Vikings but then made peace so that the English and Vikings could settle down and live together. However, by the time St Edward the Confessor’s father was king, things were changing….</a:t>
            </a:r>
          </a:p>
          <a:p>
            <a:endParaRPr lang="en-GB" baseline="0" dirty="0"/>
          </a:p>
          <a:p>
            <a:r>
              <a:rPr lang="en-GB" baseline="0" dirty="0"/>
              <a:t>Image: </a:t>
            </a:r>
          </a:p>
          <a:p>
            <a:r>
              <a:rPr lang="en-GB" baseline="0" dirty="0"/>
              <a:t>Public Domain via Wikimedia Commons </a:t>
            </a: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18004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 </a:t>
            </a:r>
          </a:p>
          <a:p>
            <a:r>
              <a:rPr lang="en-GB" sz="1200" b="0" kern="1200" dirty="0">
                <a:solidFill>
                  <a:schemeClr val="tx1"/>
                </a:solidFill>
                <a:effectLst/>
                <a:latin typeface="+mn-lt"/>
                <a:ea typeface="+mn-ea"/>
                <a:cs typeface="+mn-cs"/>
              </a:rPr>
              <a:t>Who was St Edward the Confessor’s family? St Edward the Confessor was the 8</a:t>
            </a:r>
            <a:r>
              <a:rPr lang="en-GB" sz="1200" b="0" kern="1200" baseline="30000" dirty="0">
                <a:solidFill>
                  <a:schemeClr val="tx1"/>
                </a:solidFill>
                <a:effectLst/>
                <a:latin typeface="+mn-lt"/>
                <a:ea typeface="+mn-ea"/>
                <a:cs typeface="+mn-cs"/>
              </a:rPr>
              <a:t>th</a:t>
            </a:r>
            <a:r>
              <a:rPr lang="en-GB" sz="1200" b="0" kern="1200" dirty="0">
                <a:solidFill>
                  <a:schemeClr val="tx1"/>
                </a:solidFill>
                <a:effectLst/>
                <a:latin typeface="+mn-lt"/>
                <a:ea typeface="+mn-ea"/>
                <a:cs typeface="+mn-cs"/>
              </a:rPr>
              <a:t> son of King Ethelred the Unready, and his wife Emma of Normandy. </a:t>
            </a:r>
            <a:endParaRPr lang="en-GB" b="0" dirty="0">
              <a:effectLst/>
            </a:endParaRPr>
          </a:p>
          <a:p>
            <a:r>
              <a:rPr lang="en-GB" sz="1200" b="0" kern="1200" dirty="0">
                <a:solidFill>
                  <a:schemeClr val="tx1"/>
                </a:solidFill>
                <a:effectLst/>
                <a:latin typeface="+mn-lt"/>
                <a:ea typeface="+mn-ea"/>
                <a:cs typeface="+mn-cs"/>
              </a:rPr>
              <a:t>Where is Normandy? Normandy is a region in the northern part of France. </a:t>
            </a:r>
            <a:endParaRPr lang="en-GB" b="0" dirty="0">
              <a:effectLst/>
            </a:endParaRPr>
          </a:p>
          <a:p>
            <a:r>
              <a:rPr lang="en-GB" sz="1200" b="0" kern="1200" dirty="0">
                <a:solidFill>
                  <a:schemeClr val="tx1"/>
                </a:solidFill>
                <a:effectLst/>
                <a:latin typeface="+mn-lt"/>
                <a:ea typeface="+mn-ea"/>
                <a:cs typeface="+mn-cs"/>
              </a:rPr>
              <a:t>King Ethelred was an Anglo-Saxon King. To be a king during these times, you had to be strong and fight to keep your lands. Ethelred was weak, and angered the Vikings. In 1013 King Sweyn of Denmark and his son Canute invaded England and became the next kings. </a:t>
            </a:r>
            <a:endParaRPr lang="en-GB" b="0" dirty="0">
              <a:effectLst/>
            </a:endParaRPr>
          </a:p>
          <a:p>
            <a:r>
              <a:rPr lang="en-GB" sz="1200" b="0" kern="1200" dirty="0">
                <a:solidFill>
                  <a:schemeClr val="tx1"/>
                </a:solidFill>
                <a:effectLst/>
                <a:latin typeface="+mn-lt"/>
                <a:ea typeface="+mn-ea"/>
                <a:cs typeface="+mn-cs"/>
              </a:rPr>
              <a:t>What happened to St Edward the Confessor and his family during this time? </a:t>
            </a:r>
            <a:r>
              <a:rPr lang="en-GB" sz="1200" b="0" i="1" kern="1200" dirty="0">
                <a:solidFill>
                  <a:schemeClr val="tx1"/>
                </a:solidFill>
                <a:effectLst/>
                <a:latin typeface="+mn-lt"/>
                <a:ea typeface="+mn-ea"/>
                <a:cs typeface="+mn-cs"/>
              </a:rPr>
              <a:t>(look at the fact sheets)</a:t>
            </a:r>
          </a:p>
          <a:p>
            <a:endParaRPr lang="en-GB" sz="1200" i="1" kern="1200" dirty="0">
              <a:solidFill>
                <a:schemeClr val="tx1"/>
              </a:solidFill>
              <a:effectLst/>
              <a:latin typeface="+mn-lt"/>
              <a:ea typeface="+mn-ea"/>
              <a:cs typeface="+mn-cs"/>
            </a:endParaRPr>
          </a:p>
          <a:p>
            <a:r>
              <a:rPr lang="en-GB" baseline="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By Anonymous - http://www.lib.cam.ac.uk/cgi-bin/Ee.3.59/bytext, Public Domain, </a:t>
            </a:r>
            <a:r>
              <a:rPr lang="en-GB" sz="1200" u="sng" kern="1200" dirty="0">
                <a:solidFill>
                  <a:schemeClr val="tx1"/>
                </a:solidFill>
                <a:effectLst/>
                <a:latin typeface="+mn-lt"/>
                <a:ea typeface="+mn-ea"/>
                <a:cs typeface="+mn-cs"/>
                <a:hlinkClick r:id="rId3"/>
              </a:rPr>
              <a:t>https://commons.wikimedia.org/w/index.php?curid=5278615</a:t>
            </a:r>
            <a:r>
              <a:rPr lang="en-GB" sz="1200" kern="1200" dirty="0">
                <a:solidFill>
                  <a:schemeClr val="tx1"/>
                </a:solidFill>
                <a:effectLst/>
                <a:latin typeface="+mn-lt"/>
                <a:ea typeface="+mn-ea"/>
                <a:cs typeface="+mn-cs"/>
              </a:rPr>
              <a:t>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41092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St </a:t>
            </a:r>
            <a:r>
              <a:rPr lang="en-GB" sz="1200" b="0" kern="1200" dirty="0">
                <a:solidFill>
                  <a:schemeClr val="tx1"/>
                </a:solidFill>
                <a:effectLst/>
                <a:latin typeface="+mn-lt"/>
                <a:ea typeface="+mn-ea"/>
                <a:cs typeface="+mn-cs"/>
              </a:rPr>
              <a:t>Edward the Confessor </a:t>
            </a:r>
            <a:r>
              <a:rPr lang="en-GB" dirty="0"/>
              <a:t>escaped </a:t>
            </a:r>
            <a:r>
              <a:rPr lang="en-GB" sz="1200" b="0" kern="1200" dirty="0">
                <a:solidFill>
                  <a:schemeClr val="tx1"/>
                </a:solidFill>
                <a:effectLst/>
                <a:latin typeface="+mn-lt"/>
                <a:ea typeface="+mn-ea"/>
                <a:cs typeface="+mn-cs"/>
              </a:rPr>
              <a:t>to Normandy to live with his mother’s family. St Edward the Confessor’s mother initially went with him, but then returned to England and married the King Canute – which meant that she was Queen twice! St Edward the Confessor </a:t>
            </a:r>
            <a:r>
              <a:rPr lang="en-GB" dirty="0"/>
              <a:t>spent</a:t>
            </a:r>
            <a:r>
              <a:rPr lang="en-GB" sz="1200" b="0" kern="1200" dirty="0">
                <a:solidFill>
                  <a:schemeClr val="tx1"/>
                </a:solidFill>
                <a:effectLst/>
                <a:latin typeface="+mn-lt"/>
                <a:ea typeface="+mn-ea"/>
                <a:cs typeface="+mn-cs"/>
              </a:rPr>
              <a:t> 28 years of his life in Normandy. During his time there it is said that St Edward the Confessor prayed to God and asked for his help to become the King of England. St Edward the Confessor promised that if God made him the King, then he would go on a pilgrimage (a holy journey) to the church of St Peter in Rome. As the 8</a:t>
            </a:r>
            <a:r>
              <a:rPr lang="en-GB" sz="1200" b="0" kern="1200" baseline="30000" dirty="0">
                <a:solidFill>
                  <a:schemeClr val="tx1"/>
                </a:solidFill>
                <a:effectLst/>
                <a:latin typeface="+mn-lt"/>
                <a:ea typeface="+mn-ea"/>
                <a:cs typeface="+mn-cs"/>
              </a:rPr>
              <a:t>th</a:t>
            </a:r>
            <a:r>
              <a:rPr lang="en-GB" sz="1200" b="0" kern="1200" dirty="0">
                <a:solidFill>
                  <a:schemeClr val="tx1"/>
                </a:solidFill>
                <a:effectLst/>
                <a:latin typeface="+mn-lt"/>
                <a:ea typeface="+mn-ea"/>
                <a:cs typeface="+mn-cs"/>
              </a:rPr>
              <a:t> son of a king, and with a Danish King on the throne now, </a:t>
            </a:r>
            <a:r>
              <a:rPr lang="en-GB" dirty="0"/>
              <a:t>was St</a:t>
            </a:r>
            <a:r>
              <a:rPr lang="en-GB" sz="1200" b="0" kern="1200" dirty="0">
                <a:solidFill>
                  <a:schemeClr val="tx1"/>
                </a:solidFill>
                <a:effectLst/>
                <a:latin typeface="+mn-lt"/>
                <a:ea typeface="+mn-ea"/>
                <a:cs typeface="+mn-cs"/>
              </a:rPr>
              <a:t> Edward the Confessor likely to become King? Explain that at the time in which he </a:t>
            </a:r>
            <a:r>
              <a:rPr lang="en-GB" dirty="0"/>
              <a:t>was </a:t>
            </a:r>
            <a:r>
              <a:rPr lang="en-GB" sz="1200" b="0" kern="1200" dirty="0">
                <a:solidFill>
                  <a:schemeClr val="tx1"/>
                </a:solidFill>
                <a:effectLst/>
                <a:latin typeface="+mn-lt"/>
                <a:ea typeface="+mn-ea"/>
                <a:cs typeface="+mn-cs"/>
              </a:rPr>
              <a:t>living, there </a:t>
            </a:r>
            <a:r>
              <a:rPr lang="en-GB" dirty="0"/>
              <a:t>was no</a:t>
            </a:r>
            <a:r>
              <a:rPr lang="en-GB" sz="1200" b="0" kern="1200" dirty="0">
                <a:solidFill>
                  <a:schemeClr val="tx1"/>
                </a:solidFill>
                <a:effectLst/>
                <a:latin typeface="+mn-lt"/>
                <a:ea typeface="+mn-ea"/>
                <a:cs typeface="+mn-cs"/>
              </a:rPr>
              <a:t> clear system for royal succession. It </a:t>
            </a:r>
            <a:r>
              <a:rPr lang="en-GB" dirty="0"/>
              <a:t>did not</a:t>
            </a:r>
            <a:r>
              <a:rPr lang="en-GB" sz="1200" b="0" kern="1200" dirty="0">
                <a:solidFill>
                  <a:schemeClr val="tx1"/>
                </a:solidFill>
                <a:effectLst/>
                <a:latin typeface="+mn-lt"/>
                <a:ea typeface="+mn-ea"/>
                <a:cs typeface="+mn-cs"/>
              </a:rPr>
              <a:t> just pass from father to eldest son. </a:t>
            </a:r>
            <a:r>
              <a:rPr lang="en-GB" dirty="0"/>
              <a:t>The succession depended on</a:t>
            </a:r>
            <a:r>
              <a:rPr lang="en-GB" sz="1200" b="0" kern="1200" dirty="0">
                <a:solidFill>
                  <a:schemeClr val="tx1"/>
                </a:solidFill>
                <a:effectLst/>
                <a:latin typeface="+mn-lt"/>
                <a:ea typeface="+mn-ea"/>
                <a:cs typeface="+mn-cs"/>
              </a:rPr>
              <a:t> a range of factors - support from the church, support from the wealthy people in the land, and the military might of the contender for the throne. When St Edward the Confessor </a:t>
            </a:r>
            <a:r>
              <a:rPr lang="en-GB" dirty="0"/>
              <a:t>returned</a:t>
            </a:r>
            <a:r>
              <a:rPr lang="en-GB" sz="1200" b="0" kern="1200" dirty="0">
                <a:solidFill>
                  <a:schemeClr val="tx1"/>
                </a:solidFill>
                <a:effectLst/>
                <a:latin typeface="+mn-lt"/>
                <a:ea typeface="+mn-ea"/>
                <a:cs typeface="+mn-cs"/>
              </a:rPr>
              <a:t> to England in 1041, his half-brother </a:t>
            </a:r>
            <a:r>
              <a:rPr lang="en-GB" sz="1200" b="0" kern="1200" dirty="0" err="1">
                <a:solidFill>
                  <a:schemeClr val="tx1"/>
                </a:solidFill>
                <a:effectLst/>
                <a:latin typeface="+mn-lt"/>
                <a:ea typeface="+mn-ea"/>
                <a:cs typeface="+mn-cs"/>
              </a:rPr>
              <a:t>Harthacanute</a:t>
            </a:r>
            <a:r>
              <a:rPr lang="en-GB" sz="1200" b="0" kern="1200" dirty="0">
                <a:solidFill>
                  <a:schemeClr val="tx1"/>
                </a:solidFill>
                <a:effectLst/>
                <a:latin typeface="+mn-lt"/>
                <a:ea typeface="+mn-ea"/>
                <a:cs typeface="+mn-cs"/>
              </a:rPr>
              <a:t> </a:t>
            </a:r>
            <a:r>
              <a:rPr lang="en-GB" dirty="0"/>
              <a:t>was </a:t>
            </a:r>
            <a:r>
              <a:rPr lang="en-GB" sz="1200" b="0" kern="1200" dirty="0">
                <a:solidFill>
                  <a:schemeClr val="tx1"/>
                </a:solidFill>
                <a:effectLst/>
                <a:latin typeface="+mn-lt"/>
                <a:ea typeface="+mn-ea"/>
                <a:cs typeface="+mn-cs"/>
              </a:rPr>
              <a:t>the King. When </a:t>
            </a:r>
            <a:r>
              <a:rPr lang="en-GB" dirty="0"/>
              <a:t>did</a:t>
            </a:r>
            <a:r>
              <a:rPr lang="en-GB" sz="1200" b="0" kern="1200" dirty="0">
                <a:solidFill>
                  <a:schemeClr val="tx1"/>
                </a:solidFill>
                <a:effectLst/>
                <a:latin typeface="+mn-lt"/>
                <a:ea typeface="+mn-ea"/>
                <a:cs typeface="+mn-cs"/>
              </a:rPr>
              <a:t> St Edward the Confessor become King? </a:t>
            </a:r>
            <a:r>
              <a:rPr lang="en-GB" sz="1200" b="0" i="1" kern="1200" dirty="0">
                <a:solidFill>
                  <a:schemeClr val="tx1"/>
                </a:solidFill>
                <a:effectLst/>
                <a:latin typeface="+mn-lt"/>
                <a:ea typeface="+mn-ea"/>
                <a:cs typeface="+mn-cs"/>
              </a:rPr>
              <a:t>(have a look on the timeline on the factsheet).</a:t>
            </a:r>
            <a:r>
              <a:rPr lang="en-GB" sz="12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004256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52949" y="1136073"/>
            <a:ext cx="6949725" cy="523220"/>
          </a:xfrm>
          <a:prstGeom prst="rect">
            <a:avLst/>
          </a:prstGeom>
          <a:solidFill>
            <a:schemeClr val="tx2"/>
          </a:solidFill>
        </p:spPr>
        <p:txBody>
          <a:bodyPr wrap="square" rtlCol="0">
            <a:spAutoFit/>
          </a:bodyPr>
          <a:lstStyle/>
          <a:p>
            <a:r>
              <a:rPr lang="en-GB" sz="2800" b="1" dirty="0">
                <a:solidFill>
                  <a:schemeClr val="bg1"/>
                </a:solidFill>
                <a:latin typeface="+mj-lt"/>
              </a:rPr>
              <a:t>Introducing St Edward the Confessor</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24D65CC8-AF48-485E-B6D3-8081CC70E8F6}"/>
              </a:ext>
            </a:extLst>
          </p:cNvPr>
          <p:cNvSpPr>
            <a:spLocks noGrp="1"/>
          </p:cNvSpPr>
          <p:nvPr>
            <p:ph type="title"/>
          </p:nvPr>
        </p:nvSpPr>
        <p:spPr>
          <a:xfrm>
            <a:off x="366363" y="884758"/>
            <a:ext cx="8139248" cy="936956"/>
          </a:xfrm>
        </p:spPr>
        <p:txBody>
          <a:bodyPr/>
          <a:lstStyle/>
          <a:p>
            <a:r>
              <a:rPr lang="en-GB" dirty="0"/>
              <a:t>St Edward the Confessor becomes king</a:t>
            </a:r>
          </a:p>
        </p:txBody>
      </p:sp>
      <p:sp>
        <p:nvSpPr>
          <p:cNvPr id="6" name="Content Placeholder 2">
            <a:extLst>
              <a:ext uri="{FF2B5EF4-FFF2-40B4-BE49-F238E27FC236}">
                <a16:creationId xmlns:a16="http://schemas.microsoft.com/office/drawing/2014/main" id="{DE75215F-4DC6-46B8-80D0-D31C8D3B15BE}"/>
              </a:ext>
            </a:extLst>
          </p:cNvPr>
          <p:cNvSpPr>
            <a:spLocks noGrp="1"/>
          </p:cNvSpPr>
          <p:nvPr>
            <p:ph idx="1"/>
          </p:nvPr>
        </p:nvSpPr>
        <p:spPr>
          <a:xfrm>
            <a:off x="4471639" y="2394955"/>
            <a:ext cx="3997008" cy="4222203"/>
          </a:xfrm>
        </p:spPr>
        <p:txBody>
          <a:bodyPr vert="horz" lIns="0" tIns="0" rIns="0" bIns="0" rtlCol="0" anchor="t">
            <a:normAutofit/>
          </a:bodyPr>
          <a:lstStyle/>
          <a:p>
            <a:pPr marL="285750" indent="-285750">
              <a:buFont typeface="Arial" panose="020B0604020202020204" pitchFamily="34" charset="0"/>
              <a:buChar char="•"/>
            </a:pPr>
            <a:r>
              <a:rPr lang="en-GB" sz="1800" dirty="0"/>
              <a:t>St Edward the Confessor became the King of England in 1042. He had the backing of the people and was elected to be king by a royal council. </a:t>
            </a:r>
          </a:p>
          <a:p>
            <a:pPr marL="285750" indent="-285750">
              <a:buFont typeface="Arial" panose="020B0604020202020204" pitchFamily="34" charset="0"/>
              <a:buChar char="•"/>
            </a:pPr>
            <a:r>
              <a:rPr lang="en-GB" sz="1800" dirty="0"/>
              <a:t>His coronation took place in 1043 at Winchester Cathedral. </a:t>
            </a:r>
          </a:p>
          <a:p>
            <a:pPr marL="285750" indent="-285750">
              <a:buFont typeface="Arial" panose="020B0604020202020204" pitchFamily="34" charset="0"/>
              <a:buChar char="•"/>
            </a:pPr>
            <a:endParaRPr lang="en-GB" sz="1800" b="1" dirty="0"/>
          </a:p>
          <a:p>
            <a:pPr algn="ctr"/>
            <a:r>
              <a:rPr lang="en-GB" sz="1800" b="1" dirty="0"/>
              <a:t>What is a coronation? </a:t>
            </a:r>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sz="1800" b="1" dirty="0"/>
          </a:p>
          <a:p>
            <a:endParaRPr lang="en-GB" sz="1800" b="1" dirty="0"/>
          </a:p>
        </p:txBody>
      </p:sp>
      <p:sp>
        <p:nvSpPr>
          <p:cNvPr id="7" name="TextBox 6">
            <a:extLst>
              <a:ext uri="{FF2B5EF4-FFF2-40B4-BE49-F238E27FC236}">
                <a16:creationId xmlns:a16="http://schemas.microsoft.com/office/drawing/2014/main" id="{527C3DFA-0881-4CB6-ACF9-85641340D7A6}"/>
              </a:ext>
            </a:extLst>
          </p:cNvPr>
          <p:cNvSpPr txBox="1"/>
          <p:nvPr/>
        </p:nvSpPr>
        <p:spPr>
          <a:xfrm>
            <a:off x="4672462" y="5211218"/>
            <a:ext cx="3796185" cy="923330"/>
          </a:xfrm>
          <a:prstGeom prst="rect">
            <a:avLst/>
          </a:prstGeom>
          <a:noFill/>
          <a:ln>
            <a:solidFill>
              <a:schemeClr val="tx1"/>
            </a:solidFill>
          </a:ln>
        </p:spPr>
        <p:txBody>
          <a:bodyPr wrap="square" rtlCol="0">
            <a:spAutoFit/>
          </a:bodyPr>
          <a:lstStyle/>
          <a:p>
            <a:r>
              <a:rPr lang="en-GB" i="1" dirty="0"/>
              <a:t>A coronation is a special religious ceremony where a new king is anointed and crowned. </a:t>
            </a:r>
          </a:p>
        </p:txBody>
      </p:sp>
      <p:pic>
        <p:nvPicPr>
          <p:cNvPr id="8" name="Picture 7">
            <a:extLst>
              <a:ext uri="{FF2B5EF4-FFF2-40B4-BE49-F238E27FC236}">
                <a16:creationId xmlns:a16="http://schemas.microsoft.com/office/drawing/2014/main" id="{EF9E683D-3DC6-4D4B-B752-AEF3F1C80E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363" y="2500011"/>
            <a:ext cx="3744487" cy="3713283"/>
          </a:xfrm>
          <a:prstGeom prst="rect">
            <a:avLst/>
          </a:prstGeom>
        </p:spPr>
      </p:pic>
    </p:spTree>
    <p:extLst>
      <p:ext uri="{BB962C8B-B14F-4D97-AF65-F5344CB8AC3E}">
        <p14:creationId xmlns:p14="http://schemas.microsoft.com/office/powerpoint/2010/main" val="1491944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6FCC5DC7-E79E-44C5-8DA9-8E89D295A9D6}"/>
              </a:ext>
            </a:extLst>
          </p:cNvPr>
          <p:cNvSpPr>
            <a:spLocks noGrp="1"/>
          </p:cNvSpPr>
          <p:nvPr>
            <p:ph type="title"/>
          </p:nvPr>
        </p:nvSpPr>
        <p:spPr>
          <a:xfrm>
            <a:off x="363794" y="671396"/>
            <a:ext cx="8139248" cy="936956"/>
          </a:xfrm>
        </p:spPr>
        <p:txBody>
          <a:bodyPr/>
          <a:lstStyle/>
          <a:p>
            <a:r>
              <a:rPr lang="en-GB" dirty="0"/>
              <a:t>St Edward the Confessor and Earl Godwin</a:t>
            </a:r>
          </a:p>
        </p:txBody>
      </p:sp>
      <p:sp>
        <p:nvSpPr>
          <p:cNvPr id="6" name="Content Placeholder 2">
            <a:extLst>
              <a:ext uri="{FF2B5EF4-FFF2-40B4-BE49-F238E27FC236}">
                <a16:creationId xmlns:a16="http://schemas.microsoft.com/office/drawing/2014/main" id="{06468E4B-CDD3-4F3A-8689-3776A2D2740D}"/>
              </a:ext>
            </a:extLst>
          </p:cNvPr>
          <p:cNvSpPr txBox="1">
            <a:spLocks/>
          </p:cNvSpPr>
          <p:nvPr/>
        </p:nvSpPr>
        <p:spPr>
          <a:xfrm>
            <a:off x="4064000" y="2596690"/>
            <a:ext cx="4622799" cy="194911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GB" sz="1800" dirty="0"/>
              <a:t>St Edward the Confessor had to come to an agreement with the powerful regional earls.</a:t>
            </a:r>
          </a:p>
          <a:p>
            <a:pPr marL="342900" indent="-342900">
              <a:buFont typeface="Arial" panose="020B0604020202020204" pitchFamily="34" charset="0"/>
              <a:buChar char="•"/>
            </a:pPr>
            <a:r>
              <a:rPr lang="en-GB" sz="1800" dirty="0"/>
              <a:t>Godwin, the Earl of Wessex, was one of the most powerful men in the country.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000" dirty="0"/>
          </a:p>
        </p:txBody>
      </p:sp>
      <p:sp>
        <p:nvSpPr>
          <p:cNvPr id="9" name="TextBox 8">
            <a:extLst>
              <a:ext uri="{FF2B5EF4-FFF2-40B4-BE49-F238E27FC236}">
                <a16:creationId xmlns:a16="http://schemas.microsoft.com/office/drawing/2014/main" id="{325FFEB9-DC31-45E7-AD8F-EEDBF28E7FF1}"/>
              </a:ext>
            </a:extLst>
          </p:cNvPr>
          <p:cNvSpPr txBox="1"/>
          <p:nvPr/>
        </p:nvSpPr>
        <p:spPr>
          <a:xfrm>
            <a:off x="4327750" y="4545806"/>
            <a:ext cx="4095297" cy="923330"/>
          </a:xfrm>
          <a:prstGeom prst="rect">
            <a:avLst/>
          </a:prstGeom>
          <a:solidFill>
            <a:schemeClr val="tx2"/>
          </a:solidFill>
        </p:spPr>
        <p:txBody>
          <a:bodyPr wrap="square" lIns="91440" tIns="45720" rIns="91440" bIns="45720" rtlCol="0" anchor="t">
            <a:spAutoFit/>
          </a:bodyPr>
          <a:lstStyle/>
          <a:p>
            <a:r>
              <a:rPr lang="en-GB" dirty="0">
                <a:solidFill>
                  <a:schemeClr val="bg1"/>
                </a:solidFill>
                <a:latin typeface="Arial"/>
                <a:cs typeface="Arial"/>
              </a:rPr>
              <a:t>Discuss: How could St Edward the Confessor make a good partnership with Earl Godwin? </a:t>
            </a:r>
            <a:endParaRPr lang="en-GB" i="1" dirty="0">
              <a:solidFill>
                <a:schemeClr val="bg1"/>
              </a:solidFill>
              <a:latin typeface="Arial"/>
              <a:cs typeface="Arial"/>
            </a:endParaRPr>
          </a:p>
        </p:txBody>
      </p:sp>
      <p:pic>
        <p:nvPicPr>
          <p:cNvPr id="7" name="Picture 6">
            <a:extLst>
              <a:ext uri="{FF2B5EF4-FFF2-40B4-BE49-F238E27FC236}">
                <a16:creationId xmlns:a16="http://schemas.microsoft.com/office/drawing/2014/main" id="{710F6550-10A4-478A-B181-A180CD7D3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1525" y="2596690"/>
            <a:ext cx="3530600" cy="2857500"/>
          </a:xfrm>
          <a:prstGeom prst="rect">
            <a:avLst/>
          </a:prstGeom>
        </p:spPr>
      </p:pic>
    </p:spTree>
    <p:extLst>
      <p:ext uri="{BB962C8B-B14F-4D97-AF65-F5344CB8AC3E}">
        <p14:creationId xmlns:p14="http://schemas.microsoft.com/office/powerpoint/2010/main" val="1273790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BAB57F29-B6B9-453D-B8DF-728F6F0B04D2}"/>
              </a:ext>
            </a:extLst>
          </p:cNvPr>
          <p:cNvSpPr>
            <a:spLocks noGrp="1"/>
          </p:cNvSpPr>
          <p:nvPr>
            <p:ph type="title"/>
          </p:nvPr>
        </p:nvSpPr>
        <p:spPr>
          <a:xfrm>
            <a:off x="333038" y="1016842"/>
            <a:ext cx="4748916" cy="936956"/>
          </a:xfrm>
        </p:spPr>
        <p:txBody>
          <a:bodyPr/>
          <a:lstStyle/>
          <a:p>
            <a:r>
              <a:rPr lang="en-GB" dirty="0"/>
              <a:t>St Edward the Confessor and Earl Godwin</a:t>
            </a:r>
          </a:p>
        </p:txBody>
      </p:sp>
      <p:sp>
        <p:nvSpPr>
          <p:cNvPr id="5" name="TextBox 4">
            <a:extLst>
              <a:ext uri="{FF2B5EF4-FFF2-40B4-BE49-F238E27FC236}">
                <a16:creationId xmlns:a16="http://schemas.microsoft.com/office/drawing/2014/main" id="{488609CA-4570-4415-9B6C-5069A3B83B08}"/>
              </a:ext>
            </a:extLst>
          </p:cNvPr>
          <p:cNvSpPr txBox="1"/>
          <p:nvPr/>
        </p:nvSpPr>
        <p:spPr>
          <a:xfrm>
            <a:off x="333038" y="2195601"/>
            <a:ext cx="4748916" cy="3693319"/>
          </a:xfrm>
          <a:prstGeom prst="rect">
            <a:avLst/>
          </a:prstGeom>
          <a:noFill/>
        </p:spPr>
        <p:txBody>
          <a:bodyPr wrap="square" lIns="91440" tIns="45720" rIns="91440" bIns="45720" rtlCol="0" anchor="t">
            <a:spAutoFit/>
          </a:bodyPr>
          <a:lstStyle/>
          <a:p>
            <a:r>
              <a:rPr lang="en-GB" dirty="0"/>
              <a:t>By marriage! </a:t>
            </a:r>
            <a:endParaRPr lang="en-US"/>
          </a:p>
          <a:p>
            <a:endParaRPr lang="en-GB" dirty="0"/>
          </a:p>
          <a:p>
            <a:r>
              <a:rPr lang="en-GB" dirty="0"/>
              <a:t>St Edward the Confessor married Earl Godwin’s daughter Edith, although they never had any children. </a:t>
            </a:r>
            <a:endParaRPr lang="en-GB"/>
          </a:p>
          <a:p>
            <a:endParaRPr lang="en-GB" dirty="0"/>
          </a:p>
          <a:p>
            <a:r>
              <a:rPr lang="en-GB" dirty="0"/>
              <a:t>Despite the marriage, St Edward the Confessor had a difficult relationship with Earl Godwin. After a disagreement in 1051, he tried to banish Earl Godwin. However, Earl Godwin raised up an army and St Edward the Confessor was forced to make peace. </a:t>
            </a:r>
          </a:p>
        </p:txBody>
      </p:sp>
      <p:pic>
        <p:nvPicPr>
          <p:cNvPr id="6" name="Picture 2">
            <a:extLst>
              <a:ext uri="{FF2B5EF4-FFF2-40B4-BE49-F238E27FC236}">
                <a16:creationId xmlns:a16="http://schemas.microsoft.com/office/drawing/2014/main" id="{2F2CB0A8-5CBB-4FAD-B53C-161B2A4F2348}"/>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5398477" y="849738"/>
            <a:ext cx="2956099" cy="566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236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98B1FB8-5AC7-404E-BA4E-D2FE8871CA7D}"/>
              </a:ext>
            </a:extLst>
          </p:cNvPr>
          <p:cNvSpPr>
            <a:spLocks noGrp="1"/>
          </p:cNvSpPr>
          <p:nvPr>
            <p:ph type="title"/>
          </p:nvPr>
        </p:nvSpPr>
        <p:spPr>
          <a:xfrm>
            <a:off x="362752" y="1018845"/>
            <a:ext cx="8139248" cy="485283"/>
          </a:xfrm>
        </p:spPr>
        <p:txBody>
          <a:bodyPr/>
          <a:lstStyle/>
          <a:p>
            <a:r>
              <a:rPr lang="en-GB" dirty="0"/>
              <a:t>St Edward the Confessor and his promise</a:t>
            </a:r>
          </a:p>
        </p:txBody>
      </p:sp>
      <p:pic>
        <p:nvPicPr>
          <p:cNvPr id="5" name="Picture 4" descr="A statue of a person&#10;&#10;Description automatically generated">
            <a:extLst>
              <a:ext uri="{FF2B5EF4-FFF2-40B4-BE49-F238E27FC236}">
                <a16:creationId xmlns:a16="http://schemas.microsoft.com/office/drawing/2014/main" id="{74D5EAAC-39A3-4A40-92CF-40B60C8AC6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244" y="1710569"/>
            <a:ext cx="2890402" cy="4688666"/>
          </a:xfrm>
          <a:prstGeom prst="rect">
            <a:avLst/>
          </a:prstGeom>
        </p:spPr>
      </p:pic>
      <p:sp>
        <p:nvSpPr>
          <p:cNvPr id="6" name="Content Placeholder 2">
            <a:extLst>
              <a:ext uri="{FF2B5EF4-FFF2-40B4-BE49-F238E27FC236}">
                <a16:creationId xmlns:a16="http://schemas.microsoft.com/office/drawing/2014/main" id="{5BD1D7FB-3B79-45C0-8A67-3EAE8F9FEB1E}"/>
              </a:ext>
            </a:extLst>
          </p:cNvPr>
          <p:cNvSpPr>
            <a:spLocks noGrp="1"/>
          </p:cNvSpPr>
          <p:nvPr>
            <p:ph idx="1"/>
          </p:nvPr>
        </p:nvSpPr>
        <p:spPr>
          <a:xfrm>
            <a:off x="3552092" y="1972808"/>
            <a:ext cx="4949908" cy="1651289"/>
          </a:xfrm>
        </p:spPr>
        <p:txBody>
          <a:bodyPr>
            <a:normAutofit/>
          </a:bodyPr>
          <a:lstStyle/>
          <a:p>
            <a:r>
              <a:rPr lang="en-GB" sz="1800" dirty="0"/>
              <a:t>St Edward the Confessor was known for being a deeply religious man, who led a holy life. </a:t>
            </a:r>
          </a:p>
          <a:p>
            <a:r>
              <a:rPr lang="en-GB" sz="1800" b="1" dirty="0"/>
              <a:t>When St Edward the Confessor was in Normandy, what promise had he made to God? </a:t>
            </a:r>
          </a:p>
          <a:p>
            <a:endParaRPr lang="en-GB" sz="1800" dirty="0"/>
          </a:p>
          <a:p>
            <a:endParaRPr lang="en-GB" sz="1800" b="1" dirty="0"/>
          </a:p>
        </p:txBody>
      </p:sp>
      <p:sp>
        <p:nvSpPr>
          <p:cNvPr id="7" name="Content Placeholder 2">
            <a:extLst>
              <a:ext uri="{FF2B5EF4-FFF2-40B4-BE49-F238E27FC236}">
                <a16:creationId xmlns:a16="http://schemas.microsoft.com/office/drawing/2014/main" id="{9B44A960-AA0F-46F6-B256-59D51E0FDF69}"/>
              </a:ext>
            </a:extLst>
          </p:cNvPr>
          <p:cNvSpPr txBox="1">
            <a:spLocks/>
          </p:cNvSpPr>
          <p:nvPr/>
        </p:nvSpPr>
        <p:spPr>
          <a:xfrm>
            <a:off x="3552090" y="3624097"/>
            <a:ext cx="4949909" cy="389124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b="1" dirty="0"/>
          </a:p>
        </p:txBody>
      </p:sp>
      <p:sp>
        <p:nvSpPr>
          <p:cNvPr id="2" name="TextBox 1">
            <a:extLst>
              <a:ext uri="{FF2B5EF4-FFF2-40B4-BE49-F238E27FC236}">
                <a16:creationId xmlns:a16="http://schemas.microsoft.com/office/drawing/2014/main" id="{9B2D013D-6154-4319-9B22-F958118ABAF2}"/>
              </a:ext>
            </a:extLst>
          </p:cNvPr>
          <p:cNvSpPr txBox="1"/>
          <p:nvPr/>
        </p:nvSpPr>
        <p:spPr>
          <a:xfrm>
            <a:off x="3480193" y="3624097"/>
            <a:ext cx="4752326" cy="1477328"/>
          </a:xfrm>
          <a:prstGeom prst="rect">
            <a:avLst/>
          </a:prstGeom>
          <a:noFill/>
        </p:spPr>
        <p:txBody>
          <a:bodyPr wrap="square" rtlCol="0">
            <a:spAutoFit/>
          </a:bodyPr>
          <a:lstStyle/>
          <a:p>
            <a:r>
              <a:rPr lang="en-GB" dirty="0"/>
              <a:t>That he would go on a pilgrimage to St Peter’s church in Rome. However, St Edward the Confessor felt that the Kingdom of England was too unstable to leave. </a:t>
            </a:r>
          </a:p>
          <a:p>
            <a:endParaRPr lang="en-GB" dirty="0"/>
          </a:p>
        </p:txBody>
      </p:sp>
      <p:sp>
        <p:nvSpPr>
          <p:cNvPr id="8" name="TextBox 7">
            <a:extLst>
              <a:ext uri="{FF2B5EF4-FFF2-40B4-BE49-F238E27FC236}">
                <a16:creationId xmlns:a16="http://schemas.microsoft.com/office/drawing/2014/main" id="{E9506A08-3FB1-4536-BE78-C6154FD9B71C}"/>
              </a:ext>
            </a:extLst>
          </p:cNvPr>
          <p:cNvSpPr txBox="1"/>
          <p:nvPr/>
        </p:nvSpPr>
        <p:spPr>
          <a:xfrm>
            <a:off x="3494859" y="5570105"/>
            <a:ext cx="5064369" cy="923330"/>
          </a:xfrm>
          <a:prstGeom prst="rect">
            <a:avLst/>
          </a:prstGeom>
          <a:noFill/>
        </p:spPr>
        <p:txBody>
          <a:bodyPr wrap="square" rtlCol="0">
            <a:spAutoFit/>
          </a:bodyPr>
          <a:lstStyle/>
          <a:p>
            <a:r>
              <a:rPr lang="en-GB" b="1" dirty="0"/>
              <a:t>What could happen if he left England?</a:t>
            </a:r>
          </a:p>
          <a:p>
            <a:r>
              <a:rPr lang="en-GB" b="1" dirty="0"/>
              <a:t>What did he decide to do instead?  </a:t>
            </a:r>
          </a:p>
          <a:p>
            <a:endParaRPr lang="en-GB" dirty="0"/>
          </a:p>
        </p:txBody>
      </p:sp>
    </p:spTree>
    <p:extLst>
      <p:ext uri="{BB962C8B-B14F-4D97-AF65-F5344CB8AC3E}">
        <p14:creationId xmlns:p14="http://schemas.microsoft.com/office/powerpoint/2010/main" val="77266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F3954D31-71EC-484C-AFB7-FE48B3E69E63}"/>
              </a:ext>
            </a:extLst>
          </p:cNvPr>
          <p:cNvSpPr>
            <a:spLocks noGrp="1"/>
          </p:cNvSpPr>
          <p:nvPr>
            <p:ph type="title"/>
          </p:nvPr>
        </p:nvSpPr>
        <p:spPr>
          <a:xfrm>
            <a:off x="430779" y="1059368"/>
            <a:ext cx="8139248" cy="425108"/>
          </a:xfrm>
        </p:spPr>
        <p:txBody>
          <a:bodyPr/>
          <a:lstStyle/>
          <a:p>
            <a:r>
              <a:rPr lang="en-GB" dirty="0"/>
              <a:t>St Edward the Confessor and Westminster Abbey</a:t>
            </a:r>
          </a:p>
        </p:txBody>
      </p:sp>
      <p:sp>
        <p:nvSpPr>
          <p:cNvPr id="6" name="Rectangle 5">
            <a:extLst>
              <a:ext uri="{FF2B5EF4-FFF2-40B4-BE49-F238E27FC236}">
                <a16:creationId xmlns:a16="http://schemas.microsoft.com/office/drawing/2014/main" id="{27CD0DFE-E4C7-4C7F-A378-53BA6D26F48C}"/>
              </a:ext>
            </a:extLst>
          </p:cNvPr>
          <p:cNvSpPr/>
          <p:nvPr/>
        </p:nvSpPr>
        <p:spPr>
          <a:xfrm>
            <a:off x="585789" y="5599430"/>
            <a:ext cx="3131433" cy="646331"/>
          </a:xfrm>
          <a:prstGeom prst="rect">
            <a:avLst/>
          </a:prstGeom>
        </p:spPr>
        <p:txBody>
          <a:bodyPr wrap="square">
            <a:spAutoFit/>
          </a:bodyPr>
          <a:lstStyle/>
          <a:p>
            <a:r>
              <a:rPr lang="en-GB" dirty="0"/>
              <a:t>It was built in the Norman style of architecture. </a:t>
            </a:r>
          </a:p>
        </p:txBody>
      </p:sp>
      <p:sp>
        <p:nvSpPr>
          <p:cNvPr id="7" name="Content Placeholder 2">
            <a:extLst>
              <a:ext uri="{FF2B5EF4-FFF2-40B4-BE49-F238E27FC236}">
                <a16:creationId xmlns:a16="http://schemas.microsoft.com/office/drawing/2014/main" id="{69DCB1C5-4576-4172-889E-231C37630C19}"/>
              </a:ext>
            </a:extLst>
          </p:cNvPr>
          <p:cNvSpPr>
            <a:spLocks noGrp="1"/>
          </p:cNvSpPr>
          <p:nvPr>
            <p:ph idx="1"/>
          </p:nvPr>
        </p:nvSpPr>
        <p:spPr>
          <a:xfrm>
            <a:off x="4079630" y="2213691"/>
            <a:ext cx="4490397" cy="1298416"/>
          </a:xfrm>
        </p:spPr>
        <p:txBody>
          <a:bodyPr>
            <a:normAutofit/>
          </a:bodyPr>
          <a:lstStyle/>
          <a:p>
            <a:r>
              <a:rPr lang="en-GB" sz="1800" dirty="0"/>
              <a:t>St Edward the Confessor decided to build a great church next to his royal palace and dedicate it to St Peter. Construction began in 1050. </a:t>
            </a:r>
          </a:p>
        </p:txBody>
      </p:sp>
      <p:pic>
        <p:nvPicPr>
          <p:cNvPr id="9" name="Picture 8">
            <a:extLst>
              <a:ext uri="{FF2B5EF4-FFF2-40B4-BE49-F238E27FC236}">
                <a16:creationId xmlns:a16="http://schemas.microsoft.com/office/drawing/2014/main" id="{2B864FD6-B215-4A07-AD27-D5C702CA3C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681" y="1731440"/>
            <a:ext cx="3279648" cy="3657600"/>
          </a:xfrm>
          <a:prstGeom prst="rect">
            <a:avLst/>
          </a:prstGeom>
        </p:spPr>
      </p:pic>
      <p:pic>
        <p:nvPicPr>
          <p:cNvPr id="5" name="Picture 4">
            <a:extLst>
              <a:ext uri="{FF2B5EF4-FFF2-40B4-BE49-F238E27FC236}">
                <a16:creationId xmlns:a16="http://schemas.microsoft.com/office/drawing/2014/main" id="{58837C95-E673-4522-BB39-3EC1C9A2C5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9631" y="3759071"/>
            <a:ext cx="4728102" cy="2860502"/>
          </a:xfrm>
          <a:prstGeom prst="rect">
            <a:avLst/>
          </a:prstGeom>
        </p:spPr>
      </p:pic>
    </p:spTree>
    <p:extLst>
      <p:ext uri="{BB962C8B-B14F-4D97-AF65-F5344CB8AC3E}">
        <p14:creationId xmlns:p14="http://schemas.microsoft.com/office/powerpoint/2010/main" val="1261478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Content Placeholder 2">
            <a:extLst>
              <a:ext uri="{FF2B5EF4-FFF2-40B4-BE49-F238E27FC236}">
                <a16:creationId xmlns:a16="http://schemas.microsoft.com/office/drawing/2014/main" id="{2D21144D-8A85-4583-A564-F96030323228}"/>
              </a:ext>
            </a:extLst>
          </p:cNvPr>
          <p:cNvSpPr>
            <a:spLocks noGrp="1"/>
          </p:cNvSpPr>
          <p:nvPr>
            <p:ph idx="1"/>
          </p:nvPr>
        </p:nvSpPr>
        <p:spPr>
          <a:xfrm>
            <a:off x="1023871" y="638017"/>
            <a:ext cx="6560762" cy="3758228"/>
          </a:xfrm>
        </p:spPr>
        <p:txBody>
          <a:bodyPr vert="horz" lIns="0" tIns="0" rIns="0" bIns="0" rtlCol="0" anchor="t">
            <a:normAutofit/>
          </a:bodyPr>
          <a:lstStyle/>
          <a:p>
            <a:pPr algn="ctr"/>
            <a:r>
              <a:rPr lang="en-GB" sz="2800" b="1" dirty="0">
                <a:latin typeface="Palatino"/>
              </a:rPr>
              <a:t>Westminster Abbey was consecrated on </a:t>
            </a:r>
            <a:endParaRPr lang="en-US">
              <a:cs typeface="Arial"/>
            </a:endParaRPr>
          </a:p>
          <a:p>
            <a:pPr algn="ctr"/>
            <a:r>
              <a:rPr lang="en-GB" sz="2800" b="1" dirty="0">
                <a:latin typeface="Palatino"/>
              </a:rPr>
              <a:t>28</a:t>
            </a:r>
            <a:r>
              <a:rPr lang="en-GB" sz="2800" b="1" baseline="30000" dirty="0">
                <a:latin typeface="Palatino"/>
              </a:rPr>
              <a:t>th</a:t>
            </a:r>
            <a:r>
              <a:rPr lang="en-GB" sz="2800" b="1" dirty="0">
                <a:latin typeface="Palatino"/>
              </a:rPr>
              <a:t> December 1065. </a:t>
            </a:r>
            <a:endParaRPr lang="en-GB">
              <a:cs typeface="Arial"/>
            </a:endParaRPr>
          </a:p>
        </p:txBody>
      </p:sp>
      <p:pic>
        <p:nvPicPr>
          <p:cNvPr id="7" name="Picture 6">
            <a:extLst>
              <a:ext uri="{FF2B5EF4-FFF2-40B4-BE49-F238E27FC236}">
                <a16:creationId xmlns:a16="http://schemas.microsoft.com/office/drawing/2014/main" id="{3A6F383F-EB01-4DDE-9BD6-352F3A81C4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4732" y="4252613"/>
            <a:ext cx="3713356" cy="2123888"/>
          </a:xfrm>
          <a:prstGeom prst="rect">
            <a:avLst/>
          </a:prstGeom>
          <a:ln w="38100" cap="sq">
            <a:noFill/>
            <a:prstDash val="solid"/>
            <a:miter lim="800000"/>
          </a:ln>
          <a:effectLst/>
        </p:spPr>
      </p:pic>
      <p:pic>
        <p:nvPicPr>
          <p:cNvPr id="8" name="Picture 7">
            <a:extLst>
              <a:ext uri="{FF2B5EF4-FFF2-40B4-BE49-F238E27FC236}">
                <a16:creationId xmlns:a16="http://schemas.microsoft.com/office/drawing/2014/main" id="{A7A60D20-1F4E-473D-9A72-50DB9C4A46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4693" y="1797070"/>
            <a:ext cx="2810491" cy="4508809"/>
          </a:xfrm>
          <a:prstGeom prst="rect">
            <a:avLst/>
          </a:prstGeom>
        </p:spPr>
      </p:pic>
      <p:pic>
        <p:nvPicPr>
          <p:cNvPr id="12" name="Picture 11">
            <a:extLst>
              <a:ext uri="{FF2B5EF4-FFF2-40B4-BE49-F238E27FC236}">
                <a16:creationId xmlns:a16="http://schemas.microsoft.com/office/drawing/2014/main" id="{CA6684E6-19AE-4F75-A53D-C4EF77F2A6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04732" y="1718582"/>
            <a:ext cx="3713356" cy="2438400"/>
          </a:xfrm>
          <a:prstGeom prst="rect">
            <a:avLst/>
          </a:prstGeom>
        </p:spPr>
      </p:pic>
    </p:spTree>
    <p:extLst>
      <p:ext uri="{BB962C8B-B14F-4D97-AF65-F5344CB8AC3E}">
        <p14:creationId xmlns:p14="http://schemas.microsoft.com/office/powerpoint/2010/main" val="2273695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82B6151B-4BBC-4AA4-8BFD-6C9AE4477A70}"/>
              </a:ext>
            </a:extLst>
          </p:cNvPr>
          <p:cNvSpPr>
            <a:spLocks noGrp="1"/>
          </p:cNvSpPr>
          <p:nvPr>
            <p:ph type="title"/>
          </p:nvPr>
        </p:nvSpPr>
        <p:spPr>
          <a:xfrm>
            <a:off x="362752" y="1056307"/>
            <a:ext cx="8139248" cy="429563"/>
          </a:xfrm>
        </p:spPr>
        <p:txBody>
          <a:bodyPr/>
          <a:lstStyle/>
          <a:p>
            <a:r>
              <a:rPr lang="en-GB" dirty="0"/>
              <a:t>St Edward the Confessor’s death and sainthood</a:t>
            </a:r>
          </a:p>
        </p:txBody>
      </p:sp>
      <p:sp>
        <p:nvSpPr>
          <p:cNvPr id="5" name="Content Placeholder 2">
            <a:extLst>
              <a:ext uri="{FF2B5EF4-FFF2-40B4-BE49-F238E27FC236}">
                <a16:creationId xmlns:a16="http://schemas.microsoft.com/office/drawing/2014/main" id="{E6DE170A-560A-449C-9EAF-2F200DBD9DF6}"/>
              </a:ext>
            </a:extLst>
          </p:cNvPr>
          <p:cNvSpPr>
            <a:spLocks noGrp="1"/>
          </p:cNvSpPr>
          <p:nvPr>
            <p:ph idx="1"/>
          </p:nvPr>
        </p:nvSpPr>
        <p:spPr>
          <a:xfrm>
            <a:off x="316928" y="1842885"/>
            <a:ext cx="8139248" cy="4045603"/>
          </a:xfrm>
        </p:spPr>
        <p:txBody>
          <a:bodyPr>
            <a:normAutofit/>
          </a:bodyPr>
          <a:lstStyle/>
          <a:p>
            <a:r>
              <a:rPr lang="en-GB" sz="1800" dirty="0"/>
              <a:t>St Edward the Confessor died on the 5</a:t>
            </a:r>
            <a:r>
              <a:rPr lang="en-GB" sz="1800" baseline="30000" dirty="0"/>
              <a:t>th</a:t>
            </a:r>
            <a:r>
              <a:rPr lang="en-GB" sz="1800" dirty="0"/>
              <a:t> January 1066.</a:t>
            </a:r>
          </a:p>
          <a:p>
            <a:r>
              <a:rPr lang="en-GB" sz="1800" dirty="0"/>
              <a:t>Almost 100 years later in 1161, he was made a saint. </a:t>
            </a:r>
          </a:p>
          <a:p>
            <a:r>
              <a:rPr lang="en-GB" sz="1800" dirty="0"/>
              <a:t>In 1269, his body was placed in a beautiful Shrine. It is still in the Abbey today. </a:t>
            </a:r>
          </a:p>
        </p:txBody>
      </p:sp>
      <p:pic>
        <p:nvPicPr>
          <p:cNvPr id="6" name="Picture 5" descr="A group of people posing for a photo&#10;&#10;Description automatically generated">
            <a:extLst>
              <a:ext uri="{FF2B5EF4-FFF2-40B4-BE49-F238E27FC236}">
                <a16:creationId xmlns:a16="http://schemas.microsoft.com/office/drawing/2014/main" id="{F5C3BF92-2A51-46E0-BB14-32DB859BE4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6910" y="3258168"/>
            <a:ext cx="2364016" cy="3260557"/>
          </a:xfrm>
          <a:prstGeom prst="rect">
            <a:avLst/>
          </a:prstGeom>
        </p:spPr>
      </p:pic>
      <p:pic>
        <p:nvPicPr>
          <p:cNvPr id="7" name="Picture 6" descr="A close up of a church&#10;&#10;Description automatically generated">
            <a:extLst>
              <a:ext uri="{FF2B5EF4-FFF2-40B4-BE49-F238E27FC236}">
                <a16:creationId xmlns:a16="http://schemas.microsoft.com/office/drawing/2014/main" id="{A944A34A-489C-4B95-95D2-E114BE8DB4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42204" y="3258606"/>
            <a:ext cx="2148594" cy="3260557"/>
          </a:xfrm>
          <a:prstGeom prst="rect">
            <a:avLst/>
          </a:prstGeom>
        </p:spPr>
      </p:pic>
      <p:pic>
        <p:nvPicPr>
          <p:cNvPr id="8" name="Picture 7" descr="A picture containing building, stone, table, old&#10;&#10;Description automatically generated">
            <a:extLst>
              <a:ext uri="{FF2B5EF4-FFF2-40B4-BE49-F238E27FC236}">
                <a16:creationId xmlns:a16="http://schemas.microsoft.com/office/drawing/2014/main" id="{D4DA083D-7E7E-471D-834D-66652FBA79D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02076" y="3258606"/>
            <a:ext cx="2354100" cy="3260119"/>
          </a:xfrm>
          <a:prstGeom prst="rect">
            <a:avLst/>
          </a:prstGeom>
        </p:spPr>
      </p:pic>
    </p:spTree>
    <p:extLst>
      <p:ext uri="{BB962C8B-B14F-4D97-AF65-F5344CB8AC3E}">
        <p14:creationId xmlns:p14="http://schemas.microsoft.com/office/powerpoint/2010/main" val="2842963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95E41A2-6A00-4BB2-95EB-EC6BBE5C58C1}"/>
              </a:ext>
            </a:extLst>
          </p:cNvPr>
          <p:cNvSpPr>
            <a:spLocks noGrp="1"/>
          </p:cNvSpPr>
          <p:nvPr>
            <p:ph type="title"/>
          </p:nvPr>
        </p:nvSpPr>
        <p:spPr>
          <a:xfrm>
            <a:off x="366363" y="984392"/>
            <a:ext cx="8139248" cy="1019505"/>
          </a:xfrm>
        </p:spPr>
        <p:txBody>
          <a:bodyPr/>
          <a:lstStyle/>
          <a:p>
            <a:r>
              <a:rPr lang="en-GB" dirty="0"/>
              <a:t>Why was St Edward the Confessor’s death historically significant?</a:t>
            </a:r>
          </a:p>
        </p:txBody>
      </p:sp>
      <p:sp>
        <p:nvSpPr>
          <p:cNvPr id="5" name="Content Placeholder 2">
            <a:extLst>
              <a:ext uri="{FF2B5EF4-FFF2-40B4-BE49-F238E27FC236}">
                <a16:creationId xmlns:a16="http://schemas.microsoft.com/office/drawing/2014/main" id="{B712CBDA-9D98-4E50-995E-6E865824D26C}"/>
              </a:ext>
            </a:extLst>
          </p:cNvPr>
          <p:cNvSpPr>
            <a:spLocks noGrp="1"/>
          </p:cNvSpPr>
          <p:nvPr>
            <p:ph idx="1"/>
          </p:nvPr>
        </p:nvSpPr>
        <p:spPr>
          <a:xfrm>
            <a:off x="366363" y="2189700"/>
            <a:ext cx="8139248" cy="4023594"/>
          </a:xfrm>
        </p:spPr>
        <p:txBody>
          <a:bodyPr/>
          <a:lstStyle/>
          <a:p>
            <a:r>
              <a:rPr lang="en-GB" sz="1800" dirty="0"/>
              <a:t>Because he had no children and had not made it clear who should rule after him, St Edward the Confessor’s death caused a succession crisis. </a:t>
            </a:r>
          </a:p>
          <a:p>
            <a:r>
              <a:rPr lang="en-GB" sz="1800" dirty="0"/>
              <a:t>St Edward the Confessor also caused problems by promising the throne to two different people. </a:t>
            </a:r>
          </a:p>
          <a:p>
            <a:endParaRPr lang="en-GB" sz="1600" dirty="0"/>
          </a:p>
          <a:p>
            <a:endParaRPr lang="en-GB" dirty="0"/>
          </a:p>
        </p:txBody>
      </p:sp>
      <p:sp>
        <p:nvSpPr>
          <p:cNvPr id="7" name="Rectangle 6">
            <a:extLst>
              <a:ext uri="{FF2B5EF4-FFF2-40B4-BE49-F238E27FC236}">
                <a16:creationId xmlns:a16="http://schemas.microsoft.com/office/drawing/2014/main" id="{2BF8893E-DF82-4601-8DFF-78EB8DCA73A8}"/>
              </a:ext>
            </a:extLst>
          </p:cNvPr>
          <p:cNvSpPr/>
          <p:nvPr/>
        </p:nvSpPr>
        <p:spPr>
          <a:xfrm>
            <a:off x="6464937" y="3861810"/>
            <a:ext cx="2040674" cy="1754326"/>
          </a:xfrm>
          <a:prstGeom prst="rect">
            <a:avLst/>
          </a:prstGeom>
        </p:spPr>
        <p:txBody>
          <a:bodyPr wrap="square" lIns="91440" tIns="45720" rIns="91440" bIns="45720" anchor="t">
            <a:spAutoFit/>
          </a:bodyPr>
          <a:lstStyle/>
          <a:p>
            <a:r>
              <a:rPr lang="en-GB" b="1" dirty="0"/>
              <a:t>Who should be king? </a:t>
            </a:r>
          </a:p>
          <a:p>
            <a:endParaRPr lang="en-GB" b="1" dirty="0"/>
          </a:p>
          <a:p>
            <a:r>
              <a:rPr lang="en-GB" b="1" dirty="0"/>
              <a:t>What do you think happened next?</a:t>
            </a:r>
            <a:endParaRPr lang="en-GB" b="1" dirty="0">
              <a:cs typeface="Arial"/>
            </a:endParaRPr>
          </a:p>
        </p:txBody>
      </p:sp>
      <p:pic>
        <p:nvPicPr>
          <p:cNvPr id="9" name="Picture 8">
            <a:extLst>
              <a:ext uri="{FF2B5EF4-FFF2-40B4-BE49-F238E27FC236}">
                <a16:creationId xmlns:a16="http://schemas.microsoft.com/office/drawing/2014/main" id="{10FEA7A4-B9BB-4F23-863C-D12FC8AC7C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0146" y="3444954"/>
            <a:ext cx="5715000" cy="2493961"/>
          </a:xfrm>
          <a:prstGeom prst="rect">
            <a:avLst/>
          </a:prstGeom>
        </p:spPr>
      </p:pic>
    </p:spTree>
    <p:extLst>
      <p:ext uri="{BB962C8B-B14F-4D97-AF65-F5344CB8AC3E}">
        <p14:creationId xmlns:p14="http://schemas.microsoft.com/office/powerpoint/2010/main" val="2643378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723AC1B-BA0C-4D4B-8260-A3C899157013}"/>
              </a:ext>
            </a:extLst>
          </p:cNvPr>
          <p:cNvSpPr>
            <a:spLocks noGrp="1"/>
          </p:cNvSpPr>
          <p:nvPr>
            <p:ph type="title"/>
          </p:nvPr>
        </p:nvSpPr>
        <p:spPr>
          <a:xfrm>
            <a:off x="502376" y="1063224"/>
            <a:ext cx="8139248" cy="590791"/>
          </a:xfrm>
        </p:spPr>
        <p:txBody>
          <a:bodyPr/>
          <a:lstStyle/>
          <a:p>
            <a:r>
              <a:rPr lang="en-GB" dirty="0"/>
              <a:t>Who should be King?</a:t>
            </a:r>
          </a:p>
        </p:txBody>
      </p:sp>
      <p:sp>
        <p:nvSpPr>
          <p:cNvPr id="5" name="Content Placeholder 2">
            <a:extLst>
              <a:ext uri="{FF2B5EF4-FFF2-40B4-BE49-F238E27FC236}">
                <a16:creationId xmlns:a16="http://schemas.microsoft.com/office/drawing/2014/main" id="{3F9F12FC-D19B-4F3D-98CE-E32C923961DF}"/>
              </a:ext>
            </a:extLst>
          </p:cNvPr>
          <p:cNvSpPr>
            <a:spLocks noGrp="1"/>
          </p:cNvSpPr>
          <p:nvPr>
            <p:ph idx="1"/>
          </p:nvPr>
        </p:nvSpPr>
        <p:spPr>
          <a:xfrm>
            <a:off x="362752" y="2189747"/>
            <a:ext cx="8139248" cy="3963436"/>
          </a:xfrm>
        </p:spPr>
        <p:txBody>
          <a:bodyPr vert="horz" lIns="0" tIns="0" rIns="0" bIns="0" rtlCol="0" anchor="t">
            <a:normAutofit/>
          </a:bodyPr>
          <a:lstStyle/>
          <a:p>
            <a:pPr marL="342900" lvl="0" indent="-342900">
              <a:buAutoNum type="arabicParenR"/>
            </a:pPr>
            <a:r>
              <a:rPr lang="en-GB" sz="1800" dirty="0"/>
              <a:t>Harold Godwinson, the son of Earl Godwin. He was the brother-in-law of Edward the Confessor, the most powerful nobleman in England. He had the backing of Edward’s armies, and he claimed that on his deathbed, Edward made him his successor.</a:t>
            </a:r>
          </a:p>
          <a:p>
            <a:pPr marL="342900" lvl="0" indent="-342900">
              <a:buAutoNum type="arabicParenR"/>
            </a:pPr>
            <a:r>
              <a:rPr lang="en-GB" sz="1800" dirty="0"/>
              <a:t>William of Normandy, the successful ruler of Normandy – where Edward had spent much of his early life. He was Edward’s cousin and said that Edward promised him the throne.</a:t>
            </a:r>
          </a:p>
          <a:p>
            <a:pPr marL="342900" lvl="0" indent="-342900">
              <a:buAutoNum type="arabicParenR"/>
            </a:pPr>
            <a:r>
              <a:rPr lang="en-GB" sz="1800" dirty="0"/>
              <a:t>Harald Hardrada, a relative of Canute – the Danish King who had once ruled England. He was supported by Harold Godwinson’s brother Tostig. </a:t>
            </a:r>
          </a:p>
          <a:p>
            <a:pPr marL="342900" lvl="0" indent="-342900">
              <a:buAutoNum type="arabicParenR"/>
            </a:pPr>
            <a:endParaRPr lang="en-GB" sz="1800" dirty="0"/>
          </a:p>
          <a:p>
            <a:r>
              <a:rPr lang="en-GB" sz="1800" b="1" dirty="0"/>
              <a:t>Who do you think deserved to be king? What do you think happened? </a:t>
            </a:r>
            <a:endParaRPr lang="en-GB" sz="1800" dirty="0"/>
          </a:p>
          <a:p>
            <a:endParaRPr lang="en-GB" dirty="0"/>
          </a:p>
        </p:txBody>
      </p:sp>
    </p:spTree>
    <p:extLst>
      <p:ext uri="{BB962C8B-B14F-4D97-AF65-F5344CB8AC3E}">
        <p14:creationId xmlns:p14="http://schemas.microsoft.com/office/powerpoint/2010/main" val="1355880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139D4908-0E95-40FA-90B0-EAE6492522C0}"/>
              </a:ext>
            </a:extLst>
          </p:cNvPr>
          <p:cNvSpPr>
            <a:spLocks noGrp="1"/>
          </p:cNvSpPr>
          <p:nvPr>
            <p:ph type="title"/>
          </p:nvPr>
        </p:nvSpPr>
        <p:spPr>
          <a:xfrm>
            <a:off x="362752" y="664774"/>
            <a:ext cx="8139248" cy="936956"/>
          </a:xfrm>
        </p:spPr>
        <p:txBody>
          <a:bodyPr/>
          <a:lstStyle/>
          <a:p>
            <a:r>
              <a:rPr lang="en-GB" dirty="0"/>
              <a:t>The end of Anglo-Saxon rule </a:t>
            </a:r>
          </a:p>
        </p:txBody>
      </p:sp>
      <p:sp>
        <p:nvSpPr>
          <p:cNvPr id="5" name="Content Placeholder 2">
            <a:extLst>
              <a:ext uri="{FF2B5EF4-FFF2-40B4-BE49-F238E27FC236}">
                <a16:creationId xmlns:a16="http://schemas.microsoft.com/office/drawing/2014/main" id="{20A01DFE-A6C7-4C5D-8D5C-7B7CD1BEE2A4}"/>
              </a:ext>
            </a:extLst>
          </p:cNvPr>
          <p:cNvSpPr>
            <a:spLocks noGrp="1"/>
          </p:cNvSpPr>
          <p:nvPr>
            <p:ph idx="1"/>
          </p:nvPr>
        </p:nvSpPr>
        <p:spPr>
          <a:xfrm>
            <a:off x="362752" y="1859861"/>
            <a:ext cx="8139248" cy="782053"/>
          </a:xfrm>
        </p:spPr>
        <p:txBody>
          <a:bodyPr>
            <a:normAutofit/>
          </a:bodyPr>
          <a:lstStyle/>
          <a:p>
            <a:r>
              <a:rPr lang="en-GB" sz="1800" dirty="0"/>
              <a:t>At the Battle of Hastings on 14</a:t>
            </a:r>
            <a:r>
              <a:rPr lang="en-GB" sz="1800" baseline="30000" dirty="0"/>
              <a:t>th</a:t>
            </a:r>
            <a:r>
              <a:rPr lang="en-GB" sz="1800" dirty="0"/>
              <a:t> October, 1066, William of Normandy was triumphant. </a:t>
            </a:r>
          </a:p>
        </p:txBody>
      </p:sp>
      <p:sp>
        <p:nvSpPr>
          <p:cNvPr id="7" name="Rectangle 6">
            <a:extLst>
              <a:ext uri="{FF2B5EF4-FFF2-40B4-BE49-F238E27FC236}">
                <a16:creationId xmlns:a16="http://schemas.microsoft.com/office/drawing/2014/main" id="{F223901A-2D76-49F1-8376-C38E62F74296}"/>
              </a:ext>
            </a:extLst>
          </p:cNvPr>
          <p:cNvSpPr/>
          <p:nvPr/>
        </p:nvSpPr>
        <p:spPr>
          <a:xfrm>
            <a:off x="4259767" y="2900046"/>
            <a:ext cx="4042022" cy="2585323"/>
          </a:xfrm>
          <a:prstGeom prst="rect">
            <a:avLst/>
          </a:prstGeom>
        </p:spPr>
        <p:txBody>
          <a:bodyPr wrap="square">
            <a:spAutoFit/>
          </a:bodyPr>
          <a:lstStyle/>
          <a:p>
            <a:r>
              <a:rPr lang="en-GB" dirty="0"/>
              <a:t>William became the first Norman King of England and was crowned at Westminster Abbey on Christmas Day, 1066. </a:t>
            </a:r>
          </a:p>
          <a:p>
            <a:endParaRPr lang="en-GB" dirty="0"/>
          </a:p>
          <a:p>
            <a:r>
              <a:rPr lang="en-GB" dirty="0"/>
              <a:t>His accession to the throne meant the end of Anglo-Saxon rule in England. </a:t>
            </a:r>
          </a:p>
          <a:p>
            <a:endParaRPr lang="en-GB" dirty="0"/>
          </a:p>
          <a:p>
            <a:r>
              <a:rPr lang="en-GB" dirty="0"/>
              <a:t> </a:t>
            </a:r>
          </a:p>
        </p:txBody>
      </p:sp>
      <p:pic>
        <p:nvPicPr>
          <p:cNvPr id="8" name="Picture 7">
            <a:extLst>
              <a:ext uri="{FF2B5EF4-FFF2-40B4-BE49-F238E27FC236}">
                <a16:creationId xmlns:a16="http://schemas.microsoft.com/office/drawing/2014/main" id="{A7DB381E-BE7B-4D4D-B653-87E54472A8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2752" y="2641914"/>
            <a:ext cx="3653168" cy="3829224"/>
          </a:xfrm>
          <a:prstGeom prst="rect">
            <a:avLst/>
          </a:prstGeom>
        </p:spPr>
      </p:pic>
    </p:spTree>
    <p:extLst>
      <p:ext uri="{BB962C8B-B14F-4D97-AF65-F5344CB8AC3E}">
        <p14:creationId xmlns:p14="http://schemas.microsoft.com/office/powerpoint/2010/main" val="3311544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D5A9646-A3C6-460C-9ACE-8ADE8F8B38AA}"/>
              </a:ext>
            </a:extLst>
          </p:cNvPr>
          <p:cNvSpPr>
            <a:spLocks noGrp="1"/>
          </p:cNvSpPr>
          <p:nvPr>
            <p:ph type="title"/>
          </p:nvPr>
        </p:nvSpPr>
        <p:spPr>
          <a:xfrm>
            <a:off x="414488" y="971561"/>
            <a:ext cx="8139248" cy="478540"/>
          </a:xfrm>
        </p:spPr>
        <p:txBody>
          <a:bodyPr/>
          <a:lstStyle/>
          <a:p>
            <a:r>
              <a:rPr lang="en-GB" dirty="0"/>
              <a:t>Activity</a:t>
            </a:r>
          </a:p>
        </p:txBody>
      </p:sp>
      <p:sp>
        <p:nvSpPr>
          <p:cNvPr id="5" name="Content Placeholder 2">
            <a:extLst>
              <a:ext uri="{FF2B5EF4-FFF2-40B4-BE49-F238E27FC236}">
                <a16:creationId xmlns:a16="http://schemas.microsoft.com/office/drawing/2014/main" id="{5839CFA5-476F-43F3-9387-9B0DBF2CF5FF}"/>
              </a:ext>
            </a:extLst>
          </p:cNvPr>
          <p:cNvSpPr txBox="1">
            <a:spLocks/>
          </p:cNvSpPr>
          <p:nvPr/>
        </p:nvSpPr>
        <p:spPr>
          <a:xfrm>
            <a:off x="414488" y="1639990"/>
            <a:ext cx="8470865" cy="142252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This images come from the Bayeux Tapestry – an embroidered cloth that tells the story behind the battle of Hastings in 1066. It is 70m long and contains 50 different scenes.  </a:t>
            </a:r>
          </a:p>
        </p:txBody>
      </p:sp>
      <p:sp>
        <p:nvSpPr>
          <p:cNvPr id="11" name="TextBox 10">
            <a:extLst>
              <a:ext uri="{FF2B5EF4-FFF2-40B4-BE49-F238E27FC236}">
                <a16:creationId xmlns:a16="http://schemas.microsoft.com/office/drawing/2014/main" id="{63B2C681-301A-40E4-BDF5-F689F199BA86}"/>
              </a:ext>
            </a:extLst>
          </p:cNvPr>
          <p:cNvSpPr txBox="1"/>
          <p:nvPr/>
        </p:nvSpPr>
        <p:spPr>
          <a:xfrm>
            <a:off x="286881" y="5301402"/>
            <a:ext cx="8598472" cy="1477328"/>
          </a:xfrm>
          <a:prstGeom prst="rect">
            <a:avLst/>
          </a:prstGeom>
          <a:solidFill>
            <a:schemeClr val="tx2"/>
          </a:solidFill>
        </p:spPr>
        <p:txBody>
          <a:bodyPr wrap="square" rtlCol="0">
            <a:spAutoFit/>
          </a:bodyPr>
          <a:lstStyle/>
          <a:p>
            <a:r>
              <a:rPr lang="en-GB" dirty="0">
                <a:solidFill>
                  <a:schemeClr val="bg1"/>
                </a:solidFill>
              </a:rPr>
              <a:t>Activity: Imagine you are creating a piece of artwork to celebrate the life of St Edward the Confessor. What images would appear on it? Use your St Edward the Confessor fact sheet and what you have learned today to design your art – it could be a poster, or a storyboard, or a series of drawings. See if you can include 6 different scenes.</a:t>
            </a:r>
            <a:endParaRPr lang="en-GB" i="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8D009AD2-1659-4267-84E4-55FFC77A2B0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850" y="2658831"/>
            <a:ext cx="2808796" cy="2273306"/>
          </a:xfrm>
          <a:prstGeom prst="rect">
            <a:avLst/>
          </a:prstGeom>
        </p:spPr>
      </p:pic>
      <p:pic>
        <p:nvPicPr>
          <p:cNvPr id="13" name="Picture 12">
            <a:extLst>
              <a:ext uri="{FF2B5EF4-FFF2-40B4-BE49-F238E27FC236}">
                <a16:creationId xmlns:a16="http://schemas.microsoft.com/office/drawing/2014/main" id="{96C0D304-73D6-4C90-8A50-69D97C1C23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75993" y="2658831"/>
            <a:ext cx="5209360" cy="2273305"/>
          </a:xfrm>
          <a:prstGeom prst="rect">
            <a:avLst/>
          </a:prstGeom>
        </p:spPr>
      </p:pic>
    </p:spTree>
    <p:extLst>
      <p:ext uri="{BB962C8B-B14F-4D97-AF65-F5344CB8AC3E}">
        <p14:creationId xmlns:p14="http://schemas.microsoft.com/office/powerpoint/2010/main" val="3378819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5A067EA-A8CA-4CD9-B8C3-FDCE0F0BB346}"/>
              </a:ext>
            </a:extLst>
          </p:cNvPr>
          <p:cNvSpPr>
            <a:spLocks noGrp="1"/>
          </p:cNvSpPr>
          <p:nvPr>
            <p:ph type="title"/>
          </p:nvPr>
        </p:nvSpPr>
        <p:spPr>
          <a:xfrm>
            <a:off x="362752" y="1079743"/>
            <a:ext cx="8139248" cy="574274"/>
          </a:xfrm>
        </p:spPr>
        <p:txBody>
          <a:bodyPr/>
          <a:lstStyle/>
          <a:p>
            <a:r>
              <a:rPr lang="en-GB" dirty="0"/>
              <a:t>Quick Quiz</a:t>
            </a:r>
          </a:p>
        </p:txBody>
      </p:sp>
      <p:sp>
        <p:nvSpPr>
          <p:cNvPr id="6" name="Content Placeholder 2">
            <a:extLst>
              <a:ext uri="{FF2B5EF4-FFF2-40B4-BE49-F238E27FC236}">
                <a16:creationId xmlns:a16="http://schemas.microsoft.com/office/drawing/2014/main" id="{A2C58210-4DF5-4F22-A26A-56082A8362DB}"/>
              </a:ext>
            </a:extLst>
          </p:cNvPr>
          <p:cNvSpPr>
            <a:spLocks noGrp="1"/>
          </p:cNvSpPr>
          <p:nvPr>
            <p:ph idx="1"/>
          </p:nvPr>
        </p:nvSpPr>
        <p:spPr>
          <a:xfrm>
            <a:off x="362752" y="2394955"/>
            <a:ext cx="7814094" cy="3758228"/>
          </a:xfrm>
        </p:spPr>
        <p:txBody>
          <a:bodyPr/>
          <a:lstStyle/>
          <a:p>
            <a:r>
              <a:rPr lang="en-GB" sz="1800" dirty="0"/>
              <a:t>Who was St Edward the Confessor? </a:t>
            </a:r>
          </a:p>
          <a:p>
            <a:endParaRPr lang="en-GB" sz="1800" dirty="0"/>
          </a:p>
          <a:p>
            <a:r>
              <a:rPr lang="en-GB" sz="1800" dirty="0"/>
              <a:t>Why was he called the Confessor?</a:t>
            </a:r>
          </a:p>
          <a:p>
            <a:endParaRPr lang="en-GB" sz="1800" dirty="0"/>
          </a:p>
          <a:p>
            <a:r>
              <a:rPr lang="en-GB" sz="1800" dirty="0"/>
              <a:t>What was St Edward the Confessor famous for building? </a:t>
            </a:r>
          </a:p>
          <a:p>
            <a:endParaRPr lang="en-GB" sz="1800" dirty="0"/>
          </a:p>
          <a:p>
            <a:r>
              <a:rPr lang="en-GB" sz="1800" dirty="0"/>
              <a:t>What did St Edward the Confessor fail to do before he died? </a:t>
            </a:r>
          </a:p>
          <a:p>
            <a:endParaRPr lang="en-GB" sz="1800" dirty="0"/>
          </a:p>
          <a:p>
            <a:r>
              <a:rPr lang="en-GB" sz="1800" dirty="0"/>
              <a:t>Who won the Battle of Hastings in 1066 and became King of England? </a:t>
            </a:r>
          </a:p>
          <a:p>
            <a:endParaRPr lang="en-GB" dirty="0"/>
          </a:p>
          <a:p>
            <a:endParaRPr lang="en-GB" dirty="0"/>
          </a:p>
        </p:txBody>
      </p:sp>
      <p:pic>
        <p:nvPicPr>
          <p:cNvPr id="8" name="Picture 7">
            <a:extLst>
              <a:ext uri="{FF2B5EF4-FFF2-40B4-BE49-F238E27FC236}">
                <a16:creationId xmlns:a16="http://schemas.microsoft.com/office/drawing/2014/main" id="{9C16E459-FB90-43CB-9ADF-4264527A69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79360" y="1079743"/>
            <a:ext cx="3657600" cy="2630424"/>
          </a:xfrm>
          <a:prstGeom prst="rect">
            <a:avLst/>
          </a:prstGeom>
        </p:spPr>
      </p:pic>
    </p:spTree>
    <p:extLst>
      <p:ext uri="{BB962C8B-B14F-4D97-AF65-F5344CB8AC3E}">
        <p14:creationId xmlns:p14="http://schemas.microsoft.com/office/powerpoint/2010/main" val="433895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25CBA4E7-4B15-4376-9F11-364EF7D1D808}"/>
              </a:ext>
            </a:extLst>
          </p:cNvPr>
          <p:cNvSpPr>
            <a:spLocks noGrp="1"/>
          </p:cNvSpPr>
          <p:nvPr>
            <p:ph type="title"/>
          </p:nvPr>
        </p:nvSpPr>
        <p:spPr>
          <a:xfrm>
            <a:off x="366363" y="884758"/>
            <a:ext cx="8139248" cy="936956"/>
          </a:xfrm>
        </p:spPr>
        <p:txBody>
          <a:bodyPr/>
          <a:lstStyle/>
          <a:p>
            <a:r>
              <a:rPr lang="en-GB" dirty="0"/>
              <a:t>Today I have learnt:</a:t>
            </a:r>
          </a:p>
        </p:txBody>
      </p:sp>
      <p:sp>
        <p:nvSpPr>
          <p:cNvPr id="6" name="Content Placeholder 2">
            <a:extLst>
              <a:ext uri="{FF2B5EF4-FFF2-40B4-BE49-F238E27FC236}">
                <a16:creationId xmlns:a16="http://schemas.microsoft.com/office/drawing/2014/main" id="{3CC18872-6C3F-4120-AFBF-4BBE1E0A94E4}"/>
              </a:ext>
            </a:extLst>
          </p:cNvPr>
          <p:cNvSpPr>
            <a:spLocks noGrp="1"/>
          </p:cNvSpPr>
          <p:nvPr>
            <p:ph idx="1"/>
          </p:nvPr>
        </p:nvSpPr>
        <p:spPr>
          <a:xfrm>
            <a:off x="2415676" y="2377939"/>
            <a:ext cx="6372117" cy="3758228"/>
          </a:xfrm>
        </p:spPr>
        <p:txBody>
          <a:bodyPr>
            <a:normAutofit lnSpcReduction="10000"/>
          </a:bodyPr>
          <a:lstStyle/>
          <a:p>
            <a:pPr marL="457200" lvl="0" indent="-457200">
              <a:lnSpc>
                <a:spcPct val="150000"/>
              </a:lnSpc>
              <a:buFont typeface="Arial" panose="020B0604020202020204" pitchFamily="34" charset="0"/>
              <a:buChar char="•"/>
            </a:pPr>
            <a:r>
              <a:rPr lang="en-GB" sz="1800" dirty="0"/>
              <a:t>That St Edward the Confessor was an Anglo-Saxon King of England and was later made a saint.</a:t>
            </a:r>
          </a:p>
          <a:p>
            <a:pPr lvl="0">
              <a:lnSpc>
                <a:spcPct val="150000"/>
              </a:lnSpc>
            </a:pPr>
            <a:endParaRPr lang="en-GB" sz="1800" dirty="0"/>
          </a:p>
          <a:p>
            <a:pPr marL="457200" lvl="0" indent="-457200">
              <a:lnSpc>
                <a:spcPct val="150000"/>
              </a:lnSpc>
              <a:buFont typeface="Arial" panose="020B0604020202020204" pitchFamily="34" charset="0"/>
              <a:buChar char="•"/>
            </a:pPr>
            <a:r>
              <a:rPr lang="en-GB" sz="1800" dirty="0"/>
              <a:t>That St Edward the Confessor built Westminster Abbey.</a:t>
            </a:r>
          </a:p>
          <a:p>
            <a:pPr lvl="0">
              <a:lnSpc>
                <a:spcPct val="150000"/>
              </a:lnSpc>
            </a:pPr>
            <a:endParaRPr lang="en-GB" sz="1800" dirty="0"/>
          </a:p>
          <a:p>
            <a:pPr marL="457200" lvl="0" indent="-457200">
              <a:lnSpc>
                <a:spcPct val="150000"/>
              </a:lnSpc>
              <a:buFont typeface="Arial" panose="020B0604020202020204" pitchFamily="34" charset="0"/>
              <a:buChar char="•"/>
            </a:pPr>
            <a:r>
              <a:rPr lang="en-GB" sz="1800" dirty="0"/>
              <a:t>That St Edward the Confessor’s death and his failure to name an heir led to the end of Anglo-Saxon rule in England. </a:t>
            </a:r>
          </a:p>
          <a:p>
            <a:endParaRPr lang="en-GB" dirty="0"/>
          </a:p>
        </p:txBody>
      </p:sp>
      <p:pic>
        <p:nvPicPr>
          <p:cNvPr id="7" name="Picture 6">
            <a:extLst>
              <a:ext uri="{FF2B5EF4-FFF2-40B4-BE49-F238E27FC236}">
                <a16:creationId xmlns:a16="http://schemas.microsoft.com/office/drawing/2014/main" id="{216D4E63-7C2E-4D7D-8707-DBF29071A4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363" y="2042565"/>
            <a:ext cx="1900769" cy="4428976"/>
          </a:xfrm>
          <a:prstGeom prst="rect">
            <a:avLst/>
          </a:prstGeom>
        </p:spPr>
      </p:pic>
    </p:spTree>
    <p:extLst>
      <p:ext uri="{BB962C8B-B14F-4D97-AF65-F5344CB8AC3E}">
        <p14:creationId xmlns:p14="http://schemas.microsoft.com/office/powerpoint/2010/main" val="1206634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10CB54A4-90CA-4FDD-B275-02AF31A52A3F}"/>
              </a:ext>
            </a:extLst>
          </p:cNvPr>
          <p:cNvSpPr txBox="1"/>
          <p:nvPr/>
        </p:nvSpPr>
        <p:spPr>
          <a:xfrm>
            <a:off x="626582" y="1222405"/>
            <a:ext cx="7886700" cy="523220"/>
          </a:xfrm>
          <a:prstGeom prst="rect">
            <a:avLst/>
          </a:prstGeom>
          <a:noFill/>
        </p:spPr>
        <p:txBody>
          <a:bodyPr wrap="square" rtlCol="0">
            <a:spAutoFit/>
          </a:bodyPr>
          <a:lstStyle/>
          <a:p>
            <a:pPr algn="ctr"/>
            <a:r>
              <a:rPr lang="en-US" sz="2800" b="1" dirty="0">
                <a:latin typeface="+mj-lt"/>
              </a:rPr>
              <a:t>Learning objectives:</a:t>
            </a:r>
          </a:p>
        </p:txBody>
      </p:sp>
      <p:sp>
        <p:nvSpPr>
          <p:cNvPr id="7" name="Rectangle 6">
            <a:extLst>
              <a:ext uri="{FF2B5EF4-FFF2-40B4-BE49-F238E27FC236}">
                <a16:creationId xmlns:a16="http://schemas.microsoft.com/office/drawing/2014/main" id="{0D5777E9-640D-4083-8D8D-66A585A9394E}"/>
              </a:ext>
            </a:extLst>
          </p:cNvPr>
          <p:cNvSpPr/>
          <p:nvPr/>
        </p:nvSpPr>
        <p:spPr>
          <a:xfrm>
            <a:off x="2968329" y="2529802"/>
            <a:ext cx="5934131" cy="3139321"/>
          </a:xfrm>
          <a:prstGeom prst="rect">
            <a:avLst/>
          </a:prstGeom>
        </p:spPr>
        <p:txBody>
          <a:bodyPr wrap="square">
            <a:spAutoFit/>
          </a:bodyPr>
          <a:lstStyle/>
          <a:p>
            <a:pPr marL="285750" lvl="0" indent="-285750">
              <a:buFont typeface="Arial" panose="020B0604020202020204" pitchFamily="34" charset="0"/>
              <a:buChar char="•"/>
            </a:pPr>
            <a:r>
              <a:rPr lang="en-GB" dirty="0"/>
              <a:t>To learn that St Edward the Confessor was an Anglo-Saxon King of England who ruled from 1042 – 1066</a:t>
            </a:r>
          </a:p>
          <a:p>
            <a:pPr lvl="0"/>
            <a:endParaRPr lang="en-GB" dirty="0"/>
          </a:p>
          <a:p>
            <a:pPr marL="285750" lvl="0" indent="-285750">
              <a:buFont typeface="Arial" panose="020B0604020202020204" pitchFamily="34" charset="0"/>
              <a:buChar char="•"/>
            </a:pPr>
            <a:r>
              <a:rPr lang="en-GB" dirty="0"/>
              <a:t>To find out about some of the key events in St Edward the Confessor's life</a:t>
            </a:r>
          </a:p>
          <a:p>
            <a:pPr lvl="0"/>
            <a:endParaRPr lang="en-GB" dirty="0"/>
          </a:p>
          <a:p>
            <a:pPr marL="285750" lvl="0" indent="-285750">
              <a:buFont typeface="Arial" panose="020B0604020202020204" pitchFamily="34" charset="0"/>
              <a:buChar char="•"/>
            </a:pPr>
            <a:r>
              <a:rPr lang="en-GB" dirty="0"/>
              <a:t>To understand St Edward the Confessor’s connection with Westminster Abbey</a:t>
            </a:r>
          </a:p>
          <a:p>
            <a:pPr lvl="0"/>
            <a:endParaRPr lang="en-GB" dirty="0"/>
          </a:p>
          <a:p>
            <a:pPr marL="285750" lvl="0" indent="-285750">
              <a:buFont typeface="Arial" panose="020B0604020202020204" pitchFamily="34" charset="0"/>
              <a:buChar char="•"/>
            </a:pPr>
            <a:r>
              <a:rPr lang="en-GB" dirty="0"/>
              <a:t>To find out about the impact of St Edward the Confessor's death on the Kingdom of England</a:t>
            </a:r>
          </a:p>
        </p:txBody>
      </p:sp>
      <p:pic>
        <p:nvPicPr>
          <p:cNvPr id="3" name="Picture 2">
            <a:extLst>
              <a:ext uri="{FF2B5EF4-FFF2-40B4-BE49-F238E27FC236}">
                <a16:creationId xmlns:a16="http://schemas.microsoft.com/office/drawing/2014/main" id="{415AF9DE-889A-4E66-B885-8A56611419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7261" y="1885067"/>
            <a:ext cx="1900769" cy="4428976"/>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C4AE3298-6484-415A-80ED-7D46EC83A3BA}"/>
              </a:ext>
            </a:extLst>
          </p:cNvPr>
          <p:cNvSpPr txBox="1"/>
          <p:nvPr/>
        </p:nvSpPr>
        <p:spPr>
          <a:xfrm>
            <a:off x="628650" y="951634"/>
            <a:ext cx="7886700" cy="523220"/>
          </a:xfrm>
          <a:prstGeom prst="rect">
            <a:avLst/>
          </a:prstGeom>
          <a:noFill/>
        </p:spPr>
        <p:txBody>
          <a:bodyPr wrap="square" rtlCol="0">
            <a:spAutoFit/>
          </a:bodyPr>
          <a:lstStyle/>
          <a:p>
            <a:pPr algn="ctr"/>
            <a:r>
              <a:rPr lang="en-US" sz="2800" b="1" dirty="0">
                <a:latin typeface="+mj-lt"/>
              </a:rPr>
              <a:t>Who was St Edward the Confessor?</a:t>
            </a:r>
          </a:p>
        </p:txBody>
      </p:sp>
      <p:pic>
        <p:nvPicPr>
          <p:cNvPr id="8" name="Picture 7">
            <a:extLst>
              <a:ext uri="{FF2B5EF4-FFF2-40B4-BE49-F238E27FC236}">
                <a16:creationId xmlns:a16="http://schemas.microsoft.com/office/drawing/2014/main" id="{335D5C0C-7CF4-4AE1-B201-8C17CB5C00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2072" y="1618504"/>
            <a:ext cx="2845646" cy="4037786"/>
          </a:xfrm>
          <a:prstGeom prst="rect">
            <a:avLst/>
          </a:prstGeom>
        </p:spPr>
      </p:pic>
      <p:pic>
        <p:nvPicPr>
          <p:cNvPr id="9" name="Picture 8">
            <a:extLst>
              <a:ext uri="{FF2B5EF4-FFF2-40B4-BE49-F238E27FC236}">
                <a16:creationId xmlns:a16="http://schemas.microsoft.com/office/drawing/2014/main" id="{049EA37F-26DA-476A-B987-EB170E988E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3191" y="1625633"/>
            <a:ext cx="3138825" cy="4015555"/>
          </a:xfrm>
          <a:prstGeom prst="rect">
            <a:avLst/>
          </a:prstGeom>
        </p:spPr>
      </p:pic>
      <p:sp>
        <p:nvSpPr>
          <p:cNvPr id="10" name="TextBox 9">
            <a:extLst>
              <a:ext uri="{FF2B5EF4-FFF2-40B4-BE49-F238E27FC236}">
                <a16:creationId xmlns:a16="http://schemas.microsoft.com/office/drawing/2014/main" id="{C78173B0-B723-41CE-A3BC-729205B93D34}"/>
              </a:ext>
            </a:extLst>
          </p:cNvPr>
          <p:cNvSpPr txBox="1"/>
          <p:nvPr/>
        </p:nvSpPr>
        <p:spPr>
          <a:xfrm>
            <a:off x="1461659" y="5892927"/>
            <a:ext cx="6220682" cy="646331"/>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Talk to your partner: What do you already know about him? </a:t>
            </a:r>
          </a:p>
          <a:p>
            <a:r>
              <a:rPr lang="en-GB" dirty="0">
                <a:solidFill>
                  <a:schemeClr val="bg1"/>
                </a:solidFill>
                <a:latin typeface="Arial" panose="020B0604020202020204" pitchFamily="34" charset="0"/>
                <a:cs typeface="Arial" panose="020B0604020202020204" pitchFamily="34" charset="0"/>
              </a:rPr>
              <a:t>What can you tell from the pictures? </a:t>
            </a:r>
          </a:p>
        </p:txBody>
      </p:sp>
    </p:spTree>
    <p:extLst>
      <p:ext uri="{BB962C8B-B14F-4D97-AF65-F5344CB8AC3E}">
        <p14:creationId xmlns:p14="http://schemas.microsoft.com/office/powerpoint/2010/main" val="319397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72FD330F-416F-4A8F-A085-6A886335E4C6}"/>
              </a:ext>
            </a:extLst>
          </p:cNvPr>
          <p:cNvSpPr txBox="1"/>
          <p:nvPr/>
        </p:nvSpPr>
        <p:spPr>
          <a:xfrm>
            <a:off x="626582" y="1035784"/>
            <a:ext cx="7886700" cy="523220"/>
          </a:xfrm>
          <a:prstGeom prst="rect">
            <a:avLst/>
          </a:prstGeom>
          <a:noFill/>
        </p:spPr>
        <p:txBody>
          <a:bodyPr wrap="square" rtlCol="0">
            <a:spAutoFit/>
          </a:bodyPr>
          <a:lstStyle/>
          <a:p>
            <a:pPr algn="ctr"/>
            <a:r>
              <a:rPr lang="en-US" sz="2800" b="1" dirty="0">
                <a:latin typeface="+mj-lt"/>
              </a:rPr>
              <a:t>Who was St Edward the Confessor?</a:t>
            </a:r>
          </a:p>
        </p:txBody>
      </p:sp>
      <p:sp>
        <p:nvSpPr>
          <p:cNvPr id="6" name="Rectangle 5">
            <a:extLst>
              <a:ext uri="{FF2B5EF4-FFF2-40B4-BE49-F238E27FC236}">
                <a16:creationId xmlns:a16="http://schemas.microsoft.com/office/drawing/2014/main" id="{C484A51A-E88D-4DC5-B687-E6F093338314}"/>
              </a:ext>
            </a:extLst>
          </p:cNvPr>
          <p:cNvSpPr/>
          <p:nvPr/>
        </p:nvSpPr>
        <p:spPr>
          <a:xfrm>
            <a:off x="3499338" y="2305605"/>
            <a:ext cx="5013944" cy="2932213"/>
          </a:xfrm>
          <a:prstGeom prst="rect">
            <a:avLst/>
          </a:prstGeom>
        </p:spPr>
        <p:txBody>
          <a:bodyPr wrap="square">
            <a:spAutoFit/>
          </a:bodyPr>
          <a:lstStyle/>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St Edward the Confessor was an Anglo-Saxon king of England.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He ruled from 1042 – 1066.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One hundred years after his death he was made a saint.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His title ‘Confessor’ was added after his death to reflect the holy life he led and to differentiate him from another saint already named Edward (Edward The Martyr). </a:t>
            </a:r>
            <a:endParaRPr lang="en-GB" dirty="0">
              <a:effectLst/>
              <a:ea typeface="Arial" panose="020B06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1C9B4683-99E3-4365-994E-82FB1C5940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578" y="1910586"/>
            <a:ext cx="2845646" cy="4037786"/>
          </a:xfrm>
          <a:prstGeom prst="rect">
            <a:avLst/>
          </a:prstGeom>
        </p:spPr>
      </p:pic>
    </p:spTree>
    <p:extLst>
      <p:ext uri="{BB962C8B-B14F-4D97-AF65-F5344CB8AC3E}">
        <p14:creationId xmlns:p14="http://schemas.microsoft.com/office/powerpoint/2010/main" val="2757200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F03DE005-FC24-4841-95CA-80BB34C6B6C4}"/>
              </a:ext>
            </a:extLst>
          </p:cNvPr>
          <p:cNvSpPr>
            <a:spLocks noGrp="1"/>
          </p:cNvSpPr>
          <p:nvPr>
            <p:ph type="title"/>
          </p:nvPr>
        </p:nvSpPr>
        <p:spPr>
          <a:xfrm>
            <a:off x="502376" y="1121316"/>
            <a:ext cx="8139248" cy="399666"/>
          </a:xfrm>
        </p:spPr>
        <p:txBody>
          <a:bodyPr/>
          <a:lstStyle/>
          <a:p>
            <a:r>
              <a:rPr lang="en-GB" dirty="0"/>
              <a:t>Life in the time of St Edward the Confessor</a:t>
            </a:r>
          </a:p>
        </p:txBody>
      </p:sp>
      <p:pic>
        <p:nvPicPr>
          <p:cNvPr id="7" name="Picture 6">
            <a:extLst>
              <a:ext uri="{FF2B5EF4-FFF2-40B4-BE49-F238E27FC236}">
                <a16:creationId xmlns:a16="http://schemas.microsoft.com/office/drawing/2014/main" id="{C4B1518C-8BDD-4835-BDF9-65EE57056E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4953" y="2010066"/>
            <a:ext cx="5881840" cy="4230023"/>
          </a:xfrm>
          <a:prstGeom prst="rect">
            <a:avLst/>
          </a:prstGeom>
        </p:spPr>
      </p:pic>
      <p:sp>
        <p:nvSpPr>
          <p:cNvPr id="8" name="TextBox 7">
            <a:extLst>
              <a:ext uri="{FF2B5EF4-FFF2-40B4-BE49-F238E27FC236}">
                <a16:creationId xmlns:a16="http://schemas.microsoft.com/office/drawing/2014/main" id="{F24E7DBD-9FDF-45C1-89B0-CFE92CC797F9}"/>
              </a:ext>
            </a:extLst>
          </p:cNvPr>
          <p:cNvSpPr txBox="1"/>
          <p:nvPr/>
        </p:nvSpPr>
        <p:spPr>
          <a:xfrm>
            <a:off x="502376" y="2278417"/>
            <a:ext cx="2013225" cy="3693319"/>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When was St Edward the Confessor born?</a:t>
            </a:r>
          </a:p>
          <a:p>
            <a:endParaRPr lang="en-GB" dirty="0">
              <a:solidFill>
                <a:schemeClr val="bg1"/>
              </a:solidFill>
              <a:latin typeface="Arial" panose="020B0604020202020204" pitchFamily="34" charset="0"/>
              <a:cs typeface="Arial" panose="020B0604020202020204" pitchFamily="34" charset="0"/>
            </a:endParaRPr>
          </a:p>
          <a:p>
            <a:r>
              <a:rPr lang="en-GB" dirty="0">
                <a:solidFill>
                  <a:schemeClr val="bg1"/>
                </a:solidFill>
                <a:latin typeface="Arial" panose="020B0604020202020204" pitchFamily="34" charset="0"/>
                <a:cs typeface="Arial" panose="020B0604020202020204" pitchFamily="34" charset="0"/>
              </a:rPr>
              <a:t>Talk to your partner:</a:t>
            </a:r>
          </a:p>
          <a:p>
            <a:r>
              <a:rPr lang="en-GB" dirty="0">
                <a:solidFill>
                  <a:schemeClr val="bg1"/>
                </a:solidFill>
                <a:latin typeface="Arial" panose="020B0604020202020204" pitchFamily="34" charset="0"/>
                <a:cs typeface="Arial" panose="020B0604020202020204" pitchFamily="34" charset="0"/>
              </a:rPr>
              <a:t>Why is there no exact date? </a:t>
            </a:r>
          </a:p>
          <a:p>
            <a:endParaRPr lang="en-GB" dirty="0">
              <a:solidFill>
                <a:schemeClr val="bg1"/>
              </a:solidFill>
              <a:latin typeface="Arial" panose="020B0604020202020204" pitchFamily="34" charset="0"/>
              <a:cs typeface="Arial" panose="020B0604020202020204" pitchFamily="34" charset="0"/>
            </a:endParaRPr>
          </a:p>
          <a:p>
            <a:r>
              <a:rPr lang="en-GB" dirty="0">
                <a:solidFill>
                  <a:schemeClr val="bg1"/>
                </a:solidFill>
                <a:latin typeface="Arial" panose="020B0604020202020204" pitchFamily="34" charset="0"/>
                <a:cs typeface="Arial" panose="020B0604020202020204" pitchFamily="34" charset="0"/>
              </a:rPr>
              <a:t>What do you think life was like in that time? </a:t>
            </a:r>
          </a:p>
          <a:p>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9002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CA3CF496-E5C2-461A-B900-8752632651F2}"/>
              </a:ext>
            </a:extLst>
          </p:cNvPr>
          <p:cNvSpPr>
            <a:spLocks noGrp="1"/>
          </p:cNvSpPr>
          <p:nvPr>
            <p:ph type="title"/>
          </p:nvPr>
        </p:nvSpPr>
        <p:spPr>
          <a:xfrm>
            <a:off x="624468" y="910289"/>
            <a:ext cx="8139248" cy="614316"/>
          </a:xfrm>
        </p:spPr>
        <p:txBody>
          <a:bodyPr/>
          <a:lstStyle/>
          <a:p>
            <a:r>
              <a:rPr lang="en-GB" dirty="0"/>
              <a:t>The Anglo-Saxons</a:t>
            </a:r>
          </a:p>
        </p:txBody>
      </p:sp>
      <p:sp>
        <p:nvSpPr>
          <p:cNvPr id="5" name="Content Placeholder 2">
            <a:extLst>
              <a:ext uri="{FF2B5EF4-FFF2-40B4-BE49-F238E27FC236}">
                <a16:creationId xmlns:a16="http://schemas.microsoft.com/office/drawing/2014/main" id="{EFD7551E-09B8-4C4B-B2E0-D330551DB32C}"/>
              </a:ext>
            </a:extLst>
          </p:cNvPr>
          <p:cNvSpPr>
            <a:spLocks noGrp="1"/>
          </p:cNvSpPr>
          <p:nvPr>
            <p:ph idx="1"/>
          </p:nvPr>
        </p:nvSpPr>
        <p:spPr>
          <a:xfrm>
            <a:off x="3851031" y="2025791"/>
            <a:ext cx="4912685" cy="4383227"/>
          </a:xfrm>
        </p:spPr>
        <p:txBody>
          <a:bodyPr>
            <a:normAutofit/>
          </a:bodyPr>
          <a:lstStyle/>
          <a:p>
            <a:pPr marL="342900" indent="-342900">
              <a:buFont typeface="Arial" panose="020B0604020202020204" pitchFamily="34" charset="0"/>
              <a:buChar char="•"/>
            </a:pPr>
            <a:r>
              <a:rPr lang="en-GB" sz="1800" dirty="0"/>
              <a:t>The Anglo-Saxons were a mix of tribes from Germany, Denmark and the Netherlands.</a:t>
            </a:r>
          </a:p>
          <a:p>
            <a:pPr marL="342900" indent="-342900">
              <a:buFont typeface="Arial" panose="020B0604020202020204" pitchFamily="34" charset="0"/>
              <a:buChar char="•"/>
            </a:pPr>
            <a:r>
              <a:rPr lang="en-GB" sz="1800" dirty="0"/>
              <a:t>Anglo-Saxon period = AD410 – 1066.</a:t>
            </a:r>
          </a:p>
          <a:p>
            <a:pPr marL="342900" indent="-342900">
              <a:buFont typeface="Arial" panose="020B0604020202020204" pitchFamily="34" charset="0"/>
              <a:buChar char="•"/>
            </a:pPr>
            <a:r>
              <a:rPr lang="en-GB" sz="1800" dirty="0"/>
              <a:t>Anglo-Saxon Britain was not ruled by one person at first. There were different kingdoms ruled by different Kings. </a:t>
            </a:r>
          </a:p>
          <a:p>
            <a:pPr marL="342900" indent="-342900">
              <a:buFont typeface="Arial" panose="020B0604020202020204" pitchFamily="34" charset="0"/>
              <a:buChar char="•"/>
            </a:pPr>
            <a:r>
              <a:rPr lang="en-GB" sz="1800" dirty="0"/>
              <a:t>The kingdoms were eventually united by Alfred The Great (died 899).</a:t>
            </a:r>
          </a:p>
          <a:p>
            <a:pPr marL="342900" indent="-342900">
              <a:buFont typeface="Arial" panose="020B0604020202020204" pitchFamily="34" charset="0"/>
              <a:buChar char="•"/>
            </a:pPr>
            <a:r>
              <a:rPr lang="en-GB" sz="1800" dirty="0"/>
              <a:t>A dangerous time – threat of invasion and fighting with the Vikings.</a:t>
            </a:r>
          </a:p>
          <a:p>
            <a:pPr marL="342900" indent="-342900">
              <a:buFont typeface="Arial" panose="020B0604020202020204" pitchFamily="34" charset="0"/>
              <a:buChar char="•"/>
            </a:pPr>
            <a:r>
              <a:rPr lang="en-GB" sz="1800" dirty="0"/>
              <a:t>Alfred fought the Vikings but later made peace so the Anglo-Saxons and Vikings could settle and live together. </a:t>
            </a:r>
          </a:p>
          <a:p>
            <a:pPr marL="285750" indent="-285750">
              <a:buFont typeface="Arial" panose="020B0604020202020204" pitchFamily="34" charset="0"/>
              <a:buChar char="•"/>
            </a:pPr>
            <a:endParaRPr lang="en-GB" sz="2000" dirty="0"/>
          </a:p>
        </p:txBody>
      </p:sp>
      <p:pic>
        <p:nvPicPr>
          <p:cNvPr id="6" name="Picture 5">
            <a:extLst>
              <a:ext uri="{FF2B5EF4-FFF2-40B4-BE49-F238E27FC236}">
                <a16:creationId xmlns:a16="http://schemas.microsoft.com/office/drawing/2014/main" id="{507F13C3-3F14-498F-8873-BEAA68F4EB4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4468" y="1763927"/>
            <a:ext cx="2890454" cy="4817424"/>
          </a:xfrm>
          <a:prstGeom prst="rect">
            <a:avLst/>
          </a:prstGeom>
        </p:spPr>
      </p:pic>
    </p:spTree>
    <p:extLst>
      <p:ext uri="{BB962C8B-B14F-4D97-AF65-F5344CB8AC3E}">
        <p14:creationId xmlns:p14="http://schemas.microsoft.com/office/powerpoint/2010/main" val="1445262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3F9E9A2F-30B4-4F7C-B82A-A81E87609179}"/>
              </a:ext>
            </a:extLst>
          </p:cNvPr>
          <p:cNvSpPr>
            <a:spLocks noGrp="1"/>
          </p:cNvSpPr>
          <p:nvPr>
            <p:ph type="title"/>
          </p:nvPr>
        </p:nvSpPr>
        <p:spPr>
          <a:xfrm>
            <a:off x="362752" y="1018845"/>
            <a:ext cx="8139248" cy="485283"/>
          </a:xfrm>
        </p:spPr>
        <p:txBody>
          <a:bodyPr/>
          <a:lstStyle/>
          <a:p>
            <a:r>
              <a:rPr lang="en-GB" dirty="0"/>
              <a:t>St Edward the Confessor’s family</a:t>
            </a:r>
          </a:p>
        </p:txBody>
      </p:sp>
      <p:sp>
        <p:nvSpPr>
          <p:cNvPr id="5" name="Content Placeholder 2">
            <a:extLst>
              <a:ext uri="{FF2B5EF4-FFF2-40B4-BE49-F238E27FC236}">
                <a16:creationId xmlns:a16="http://schemas.microsoft.com/office/drawing/2014/main" id="{D703619C-6F60-4F21-9C96-4B9940F8A947}"/>
              </a:ext>
            </a:extLst>
          </p:cNvPr>
          <p:cNvSpPr>
            <a:spLocks noGrp="1"/>
          </p:cNvSpPr>
          <p:nvPr>
            <p:ph idx="1"/>
          </p:nvPr>
        </p:nvSpPr>
        <p:spPr>
          <a:xfrm>
            <a:off x="362752" y="1792795"/>
            <a:ext cx="8139248" cy="1949116"/>
          </a:xfrm>
        </p:spPr>
        <p:txBody>
          <a:bodyPr/>
          <a:lstStyle/>
          <a:p>
            <a:r>
              <a:rPr lang="en-GB" sz="1800" dirty="0"/>
              <a:t>Who were St Edward the Confessor’s mother and father? </a:t>
            </a:r>
          </a:p>
          <a:p>
            <a:pPr marL="342900" indent="-342900">
              <a:buFont typeface="Arial" panose="020B0604020202020204" pitchFamily="34" charset="0"/>
              <a:buChar char="•"/>
            </a:pPr>
            <a:r>
              <a:rPr lang="en-GB" sz="1800" dirty="0"/>
              <a:t>St Edward the Confessor was the 8</a:t>
            </a:r>
            <a:r>
              <a:rPr lang="en-GB" sz="1800" baseline="30000" dirty="0"/>
              <a:t>th</a:t>
            </a:r>
            <a:r>
              <a:rPr lang="en-GB" sz="1800" dirty="0"/>
              <a:t> son of King Ethelred the Unready, and his wife Emma of Normandy. </a:t>
            </a:r>
          </a:p>
          <a:p>
            <a:pPr marL="342900" indent="-342900">
              <a:buFont typeface="Arial" panose="020B0604020202020204" pitchFamily="34" charset="0"/>
              <a:buChar char="•"/>
            </a:pPr>
            <a:r>
              <a:rPr lang="en-GB" sz="1800" dirty="0"/>
              <a:t>King Ethelred was an Anglo-Saxon King. He was weak and angered the Vikings.</a:t>
            </a:r>
          </a:p>
          <a:p>
            <a:pPr marL="285750" indent="-285750">
              <a:buFont typeface="Arial" panose="020B0604020202020204" pitchFamily="34" charset="0"/>
              <a:buChar char="•"/>
            </a:pPr>
            <a:endParaRPr lang="en-GB" dirty="0"/>
          </a:p>
        </p:txBody>
      </p:sp>
      <p:sp>
        <p:nvSpPr>
          <p:cNvPr id="6" name="Rectangle 5">
            <a:extLst>
              <a:ext uri="{FF2B5EF4-FFF2-40B4-BE49-F238E27FC236}">
                <a16:creationId xmlns:a16="http://schemas.microsoft.com/office/drawing/2014/main" id="{FC5593D0-6E97-46D2-974A-24682F521246}"/>
              </a:ext>
            </a:extLst>
          </p:cNvPr>
          <p:cNvSpPr/>
          <p:nvPr/>
        </p:nvSpPr>
        <p:spPr>
          <a:xfrm>
            <a:off x="3447190" y="4030578"/>
            <a:ext cx="5446111" cy="1754326"/>
          </a:xfrm>
          <a:prstGeom prst="rect">
            <a:avLst/>
          </a:prstGeom>
        </p:spPr>
        <p:txBody>
          <a:bodyPr wrap="square" lIns="91440" tIns="45720" rIns="91440" bIns="45720" anchor="t">
            <a:spAutoFit/>
          </a:bodyPr>
          <a:lstStyle/>
          <a:p>
            <a:r>
              <a:rPr lang="en-GB" dirty="0"/>
              <a:t>In 1013 England was invaded by the Danish King Sweyn, who made himself King of England. His son Canute then became king in 1016. </a:t>
            </a:r>
          </a:p>
          <a:p>
            <a:endParaRPr lang="en-GB" dirty="0"/>
          </a:p>
          <a:p>
            <a:r>
              <a:rPr lang="en-GB" b="1" dirty="0"/>
              <a:t>What do you think happened to St Edward the Confessor during this time? </a:t>
            </a:r>
            <a:endParaRPr lang="en-GB" b="1" dirty="0">
              <a:cs typeface="Arial"/>
            </a:endParaRPr>
          </a:p>
        </p:txBody>
      </p:sp>
      <p:pic>
        <p:nvPicPr>
          <p:cNvPr id="7" name="Picture 4">
            <a:extLst>
              <a:ext uri="{FF2B5EF4-FFF2-40B4-BE49-F238E27FC236}">
                <a16:creationId xmlns:a16="http://schemas.microsoft.com/office/drawing/2014/main" id="{EEA6D2E2-2011-4336-9366-A858DD5DACB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0219" y="3496611"/>
            <a:ext cx="2309504" cy="3077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668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07C7224-CC21-4F42-9C5C-229EE7BBC612}"/>
              </a:ext>
            </a:extLst>
          </p:cNvPr>
          <p:cNvSpPr>
            <a:spLocks noGrp="1"/>
          </p:cNvSpPr>
          <p:nvPr>
            <p:ph type="title"/>
          </p:nvPr>
        </p:nvSpPr>
        <p:spPr>
          <a:xfrm>
            <a:off x="356207" y="1040875"/>
            <a:ext cx="8139248" cy="511222"/>
          </a:xfrm>
        </p:spPr>
        <p:txBody>
          <a:bodyPr/>
          <a:lstStyle/>
          <a:p>
            <a:r>
              <a:rPr lang="en-GB" dirty="0"/>
              <a:t>St Edward the Confessor in Normandy</a:t>
            </a:r>
          </a:p>
        </p:txBody>
      </p:sp>
      <p:sp>
        <p:nvSpPr>
          <p:cNvPr id="5" name="Content Placeholder 2">
            <a:extLst>
              <a:ext uri="{FF2B5EF4-FFF2-40B4-BE49-F238E27FC236}">
                <a16:creationId xmlns:a16="http://schemas.microsoft.com/office/drawing/2014/main" id="{3D846E34-4889-477A-8AD0-59B0AA7A28A5}"/>
              </a:ext>
            </a:extLst>
          </p:cNvPr>
          <p:cNvSpPr>
            <a:spLocks noGrp="1"/>
          </p:cNvSpPr>
          <p:nvPr>
            <p:ph idx="1"/>
          </p:nvPr>
        </p:nvSpPr>
        <p:spPr>
          <a:xfrm>
            <a:off x="356207" y="2058897"/>
            <a:ext cx="8139248" cy="3758228"/>
          </a:xfrm>
        </p:spPr>
        <p:txBody>
          <a:bodyPr vert="horz" lIns="0" tIns="0" rIns="0" bIns="0" rtlCol="0" anchor="t">
            <a:normAutofit/>
          </a:bodyPr>
          <a:lstStyle/>
          <a:p>
            <a:pPr marL="285750" indent="-285750">
              <a:buFont typeface="Arial" panose="020B0604020202020204" pitchFamily="34" charset="0"/>
              <a:buChar char="•"/>
            </a:pPr>
            <a:r>
              <a:rPr lang="en-GB" sz="1800" dirty="0"/>
              <a:t>In 1013, St Edward the Confessor escaped to Normandy to his mother’s family, and remained there until 1041.</a:t>
            </a:r>
          </a:p>
          <a:p>
            <a:pPr marL="285750" indent="-285750">
              <a:buFont typeface="Arial" panose="020B0604020202020204" pitchFamily="34" charset="0"/>
              <a:buChar char="•"/>
            </a:pPr>
            <a:r>
              <a:rPr lang="en-GB" sz="1800" dirty="0"/>
              <a:t>His mother Emma returned to England and married the Danish King Canute. </a:t>
            </a:r>
            <a:endParaRPr lang="en-GB" sz="1800" dirty="0">
              <a:cs typeface="Arial"/>
            </a:endParaRPr>
          </a:p>
          <a:p>
            <a:pPr marL="285750" indent="-285750">
              <a:buFont typeface="Arial" panose="020B0604020202020204" pitchFamily="34" charset="0"/>
              <a:buChar char="•"/>
            </a:pPr>
            <a:r>
              <a:rPr lang="en-GB" sz="1800" dirty="0"/>
              <a:t>St Edward the Confessor made a promise that if God made him King of England one day, then he would go on a pilgrimage to the church of St Peter in Rome.</a:t>
            </a:r>
          </a:p>
          <a:p>
            <a:endParaRPr lang="en-GB" sz="1600" b="1" dirty="0"/>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dirty="0"/>
          </a:p>
        </p:txBody>
      </p:sp>
      <p:sp>
        <p:nvSpPr>
          <p:cNvPr id="6" name="Rectangle 5">
            <a:extLst>
              <a:ext uri="{FF2B5EF4-FFF2-40B4-BE49-F238E27FC236}">
                <a16:creationId xmlns:a16="http://schemas.microsoft.com/office/drawing/2014/main" id="{2F49067E-5B9E-42D8-927F-6185A8A65BE7}"/>
              </a:ext>
            </a:extLst>
          </p:cNvPr>
          <p:cNvSpPr/>
          <p:nvPr/>
        </p:nvSpPr>
        <p:spPr>
          <a:xfrm>
            <a:off x="490654" y="4022983"/>
            <a:ext cx="3724507" cy="2585323"/>
          </a:xfrm>
          <a:prstGeom prst="rect">
            <a:avLst/>
          </a:prstGeom>
        </p:spPr>
        <p:txBody>
          <a:bodyPr wrap="square" lIns="91440" tIns="45720" rIns="91440" bIns="45720" anchor="t">
            <a:spAutoFit/>
          </a:bodyPr>
          <a:lstStyle/>
          <a:p>
            <a:r>
              <a:rPr lang="en-GB" b="1" dirty="0"/>
              <a:t>As the 8</a:t>
            </a:r>
            <a:r>
              <a:rPr lang="en-GB" b="1" baseline="30000" dirty="0"/>
              <a:t>th</a:t>
            </a:r>
            <a:r>
              <a:rPr lang="en-GB" b="1" dirty="0"/>
              <a:t> son of a king, was St Edward the Confessor likely to become King? </a:t>
            </a:r>
          </a:p>
          <a:p>
            <a:endParaRPr lang="en-GB" b="1" dirty="0"/>
          </a:p>
          <a:p>
            <a:r>
              <a:rPr lang="en-GB" dirty="0"/>
              <a:t>St Edward the Confessor returned to England in 1041. His half-brother </a:t>
            </a:r>
            <a:r>
              <a:rPr lang="en-GB" dirty="0" err="1"/>
              <a:t>Harthacanute</a:t>
            </a:r>
            <a:r>
              <a:rPr lang="en-GB" dirty="0"/>
              <a:t> was King. </a:t>
            </a:r>
            <a:endParaRPr lang="en-GB" dirty="0">
              <a:cs typeface="Arial"/>
            </a:endParaRPr>
          </a:p>
          <a:p>
            <a:endParaRPr lang="en-GB" dirty="0"/>
          </a:p>
          <a:p>
            <a:r>
              <a:rPr lang="en-GB" b="1" dirty="0"/>
              <a:t>What happened in 1042? </a:t>
            </a:r>
            <a:endParaRPr lang="en-GB" b="1" dirty="0">
              <a:cs typeface="Arial"/>
            </a:endParaRPr>
          </a:p>
        </p:txBody>
      </p:sp>
      <p:pic>
        <p:nvPicPr>
          <p:cNvPr id="7" name="Picture 6">
            <a:extLst>
              <a:ext uri="{FF2B5EF4-FFF2-40B4-BE49-F238E27FC236}">
                <a16:creationId xmlns:a16="http://schemas.microsoft.com/office/drawing/2014/main" id="{9E855589-4818-4047-B1DE-53F359548930}"/>
              </a:ext>
            </a:extLst>
          </p:cNvPr>
          <p:cNvPicPr/>
          <p:nvPr/>
        </p:nvPicPr>
        <p:blipFill rotWithShape="1">
          <a:blip r:embed="rId3" cstate="screen">
            <a:extLst>
              <a:ext uri="{28A0092B-C50C-407E-A947-70E740481C1C}">
                <a14:useLocalDpi xmlns:a14="http://schemas.microsoft.com/office/drawing/2010/main"/>
              </a:ext>
            </a:extLst>
          </a:blip>
          <a:srcRect/>
          <a:stretch/>
        </p:blipFill>
        <p:spPr bwMode="auto">
          <a:xfrm>
            <a:off x="4393580" y="4003288"/>
            <a:ext cx="4394213" cy="236325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18116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66F607-00FC-4C72-9507-7DCED9D8CE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82350B-2951-4800-8A34-5DF31739F369}">
  <ds:schemaRefs>
    <ds:schemaRef ds:uri="http://schemas.microsoft.com/office/2006/metadata/properties"/>
    <ds:schemaRef ds:uri="http://schemas.microsoft.com/office/infopath/2007/PartnerControls"/>
    <ds:schemaRef ds:uri="cf8bedca-0699-49e1-97e1-14424d7eca52"/>
    <ds:schemaRef ds:uri="40e3bd4d-ad2a-475f-b877-b0398ba3b99b"/>
  </ds:schemaRefs>
</ds:datastoreItem>
</file>

<file path=customXml/itemProps3.xml><?xml version="1.0" encoding="utf-8"?>
<ds:datastoreItem xmlns:ds="http://schemas.openxmlformats.org/officeDocument/2006/customXml" ds:itemID="{D2EA6E77-9456-4325-892A-A37EDA79D9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4145</TotalTime>
  <Words>3743</Words>
  <Application>Microsoft Office PowerPoint</Application>
  <PresentationFormat>On-screen Show (4:3)</PresentationFormat>
  <Paragraphs>270</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Life in the time of St Edward the Confessor</vt:lpstr>
      <vt:lpstr>The Anglo-Saxons</vt:lpstr>
      <vt:lpstr>St Edward the Confessor’s family</vt:lpstr>
      <vt:lpstr>St Edward the Confessor in Normandy</vt:lpstr>
      <vt:lpstr>St Edward the Confessor becomes king</vt:lpstr>
      <vt:lpstr>St Edward the Confessor and Earl Godwin</vt:lpstr>
      <vt:lpstr>St Edward the Confessor and Earl Godwin</vt:lpstr>
      <vt:lpstr>St Edward the Confessor and his promise</vt:lpstr>
      <vt:lpstr>St Edward the Confessor and Westminster Abbey</vt:lpstr>
      <vt:lpstr>PowerPoint Presentation</vt:lpstr>
      <vt:lpstr>St Edward the Confessor’s death and sainthood</vt:lpstr>
      <vt:lpstr>Why was St Edward the Confessor’s death historically significant?</vt:lpstr>
      <vt:lpstr>Who should be King?</vt:lpstr>
      <vt:lpstr>The end of Anglo-Saxon rule </vt:lpstr>
      <vt:lpstr>Activity</vt:lpstr>
      <vt:lpstr>Quick Quiz</vt:lpstr>
      <vt:lpstr>Today I have learnt: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448</cp:revision>
  <dcterms:created xsi:type="dcterms:W3CDTF">2019-02-11T11:01:41Z</dcterms:created>
  <dcterms:modified xsi:type="dcterms:W3CDTF">2025-01-21T11:41:45Z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2477400.00000000</vt:lpwstr>
  </property>
  <property fmtid="{D5CDD505-2E9C-101B-9397-08002B2CF9AE}" pid="3" name="ContentTypeId">
    <vt:lpwstr>0x010100899B12D7A456C14398158806C91B7301</vt:lpwstr>
  </property>
  <property fmtid="{D5CDD505-2E9C-101B-9397-08002B2CF9AE}" pid="4" name="MediaServiceImageTags">
    <vt:lpwstr/>
  </property>
</Properties>
</file>